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al Bold" panose="020B0704020202020204" pitchFamily="34" charset="0"/>
      <p:regular r:id="rId19"/>
      <p:bold r:id="rId20"/>
    </p:embeddedFont>
    <p:embeddedFont>
      <p:font typeface="Open Sans" panose="020B0606030504020204" pitchFamily="34" charset="0"/>
      <p:regular r:id="rId21"/>
    </p:embeddedFont>
    <p:embeddedFont>
      <p:font typeface="Poppins" panose="00000500000000000000" pitchFamily="2" charset="0"/>
      <p:regular r:id="rId22"/>
    </p:embeddedFont>
    <p:embeddedFont>
      <p:font typeface="Poppins Bold" panose="020B0604020202020204" charset="0"/>
      <p:regular r:id="rId23"/>
    </p:embeddedFont>
    <p:embeddedFont>
      <p:font typeface="TT Norm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4" d="100"/>
          <a:sy n="104" d="100"/>
        </p:scale>
        <p:origin x="47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7.xml"/><Relationship Id="rId7" Type="http://schemas.openxmlformats.org/officeDocument/2006/relationships/image" Target="../media/image47.svg"/><Relationship Id="rId12" Type="http://schemas.openxmlformats.org/officeDocument/2006/relationships/image" Target="../media/image5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11" Type="http://schemas.openxmlformats.org/officeDocument/2006/relationships/image" Target="../media/image10.svg"/><Relationship Id="rId5" Type="http://schemas.openxmlformats.org/officeDocument/2006/relationships/image" Target="../media/image25.svg"/><Relationship Id="rId10"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49.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4.svg"/><Relationship Id="rId3" Type="http://schemas.openxmlformats.org/officeDocument/2006/relationships/image" Target="../media/image13.svg"/><Relationship Id="rId7" Type="http://schemas.openxmlformats.org/officeDocument/2006/relationships/hyperlink" Target="http://vtiya.medium.com/gru-vs-bi-gru-which-one-is-going-to-win-58a45ede5fba" TargetMode="External"/><Relationship Id="rId12"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blog.cads.live/human-pose-estimation-an-overview/#:~:text=Human%20pose%20estimation%20(HPE)%20l%C3%A0,keypoint%20%C4%91%C6%B0%E1%BB%A3c%20g%E1%BB%8Di%20l%C3%A0%20pairs" TargetMode="External"/><Relationship Id="rId11" Type="http://schemas.openxmlformats.org/officeDocument/2006/relationships/image" Target="../media/image54.svg"/><Relationship Id="rId5" Type="http://schemas.openxmlformats.org/officeDocument/2006/relationships/hyperlink" Target="https://viblo.asia/p/gru-mang-neural-hoi-tiep-voi-nut-co-cong-3P0lPGevZox" TargetMode="External"/><Relationship Id="rId15" Type="http://schemas.openxmlformats.org/officeDocument/2006/relationships/image" Target="../media/image17.svg"/><Relationship Id="rId10" Type="http://schemas.openxmlformats.org/officeDocument/2006/relationships/image" Target="../media/image53.png"/><Relationship Id="rId4" Type="http://schemas.openxmlformats.org/officeDocument/2006/relationships/hyperlink" Target="https://www.researchgate.net/publication/374017129_AI_Trainer_Autoencoder_Based_Approach_for_Squat_Analysis_and_Correction" TargetMode="External"/><Relationship Id="rId9" Type="http://schemas.openxmlformats.org/officeDocument/2006/relationships/image" Target="../media/image52.svg"/><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svg"/><Relationship Id="rId7" Type="http://schemas.openxmlformats.org/officeDocument/2006/relationships/image" Target="../media/image5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svg"/><Relationship Id="rId7" Type="http://schemas.openxmlformats.org/officeDocument/2006/relationships/image" Target="../media/image5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34.sv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svg"/><Relationship Id="rId7" Type="http://schemas.openxmlformats.org/officeDocument/2006/relationships/image" Target="../media/image5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34.sv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svg"/><Relationship Id="rId7" Type="http://schemas.openxmlformats.org/officeDocument/2006/relationships/image" Target="../media/image5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WinG-282k4/Squat_error_detection" TargetMode="External"/><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60.svg"/><Relationship Id="rId10" Type="http://schemas.openxmlformats.org/officeDocument/2006/relationships/hyperlink" Target="https://www.canva.com/design/DAGj7wcHDLg/H25eOyARN4CP5G7iPxwdsQ/edit" TargetMode="External"/><Relationship Id="rId4" Type="http://schemas.openxmlformats.org/officeDocument/2006/relationships/image" Target="../media/image59.png"/><Relationship Id="rId9" Type="http://schemas.openxmlformats.org/officeDocument/2006/relationships/hyperlink" Target="https://dutudn-my.sharepoint.com/my?id=%2Fpersonal%2F102220126%5Fsv1%5Fdut%5Fudn%5Fvn%2FDocuments%2FDataset%20gy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4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4.sv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grpSp>
        <p:nvGrpSpPr>
          <p:cNvPr id="4" name="Group 4"/>
          <p:cNvGrpSpPr/>
          <p:nvPr/>
        </p:nvGrpSpPr>
        <p:grpSpPr>
          <a:xfrm>
            <a:off x="13641628" y="551371"/>
            <a:ext cx="3879042" cy="653033"/>
            <a:chOff x="0" y="0"/>
            <a:chExt cx="1021641" cy="171992"/>
          </a:xfrm>
        </p:grpSpPr>
        <p:sp>
          <p:nvSpPr>
            <p:cNvPr id="5" name="Freeform 5"/>
            <p:cNvSpPr/>
            <p:nvPr/>
          </p:nvSpPr>
          <p:spPr>
            <a:xfrm>
              <a:off x="0" y="0"/>
              <a:ext cx="1021641" cy="171992"/>
            </a:xfrm>
            <a:custGeom>
              <a:avLst/>
              <a:gdLst/>
              <a:ahLst/>
              <a:cxnLst/>
              <a:rect l="l" t="t" r="r" b="b"/>
              <a:pathLst>
                <a:path w="1021641" h="171992">
                  <a:moveTo>
                    <a:pt x="85996" y="0"/>
                  </a:moveTo>
                  <a:lnTo>
                    <a:pt x="935645" y="0"/>
                  </a:lnTo>
                  <a:cubicBezTo>
                    <a:pt x="958452" y="0"/>
                    <a:pt x="980326" y="9060"/>
                    <a:pt x="996453" y="25188"/>
                  </a:cubicBezTo>
                  <a:cubicBezTo>
                    <a:pt x="1012580" y="41315"/>
                    <a:pt x="1021641" y="63189"/>
                    <a:pt x="1021641" y="85996"/>
                  </a:cubicBezTo>
                  <a:lnTo>
                    <a:pt x="1021641" y="85996"/>
                  </a:lnTo>
                  <a:cubicBezTo>
                    <a:pt x="1021641" y="108804"/>
                    <a:pt x="1012580" y="130677"/>
                    <a:pt x="996453" y="146805"/>
                  </a:cubicBezTo>
                  <a:cubicBezTo>
                    <a:pt x="980326" y="162932"/>
                    <a:pt x="958452" y="171992"/>
                    <a:pt x="935645"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022379"/>
            </a:solidFill>
          </p:spPr>
          <p:txBody>
            <a:bodyPr/>
            <a:lstStyle/>
            <a:p>
              <a:endParaRPr lang="en-US"/>
            </a:p>
          </p:txBody>
        </p:sp>
        <p:sp>
          <p:nvSpPr>
            <p:cNvPr id="6" name="TextBox 6"/>
            <p:cNvSpPr txBox="1"/>
            <p:nvPr/>
          </p:nvSpPr>
          <p:spPr>
            <a:xfrm>
              <a:off x="0" y="-66675"/>
              <a:ext cx="1021641" cy="238667"/>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900680" y="8588792"/>
            <a:ext cx="16619990" cy="922838"/>
            <a:chOff x="0" y="0"/>
            <a:chExt cx="4377281" cy="243052"/>
          </a:xfrm>
        </p:grpSpPr>
        <p:sp>
          <p:nvSpPr>
            <p:cNvPr id="8" name="Freeform 8"/>
            <p:cNvSpPr/>
            <p:nvPr/>
          </p:nvSpPr>
          <p:spPr>
            <a:xfrm>
              <a:off x="0" y="0"/>
              <a:ext cx="4377281" cy="243052"/>
            </a:xfrm>
            <a:custGeom>
              <a:avLst/>
              <a:gdLst/>
              <a:ahLst/>
              <a:cxnLst/>
              <a:rect l="l" t="t" r="r" b="b"/>
              <a:pathLst>
                <a:path w="4377281" h="243052">
                  <a:moveTo>
                    <a:pt x="23757" y="0"/>
                  </a:moveTo>
                  <a:lnTo>
                    <a:pt x="4353525" y="0"/>
                  </a:lnTo>
                  <a:cubicBezTo>
                    <a:pt x="4366645" y="0"/>
                    <a:pt x="4377281" y="10636"/>
                    <a:pt x="4377281" y="23757"/>
                  </a:cubicBezTo>
                  <a:lnTo>
                    <a:pt x="4377281" y="219295"/>
                  </a:lnTo>
                  <a:cubicBezTo>
                    <a:pt x="4377281" y="232416"/>
                    <a:pt x="4366645" y="243052"/>
                    <a:pt x="4353525" y="243052"/>
                  </a:cubicBezTo>
                  <a:lnTo>
                    <a:pt x="23757" y="243052"/>
                  </a:lnTo>
                  <a:cubicBezTo>
                    <a:pt x="17456" y="243052"/>
                    <a:pt x="11413" y="240549"/>
                    <a:pt x="6958" y="236094"/>
                  </a:cubicBezTo>
                  <a:cubicBezTo>
                    <a:pt x="2503" y="231638"/>
                    <a:pt x="0" y="225596"/>
                    <a:pt x="0" y="219295"/>
                  </a:cubicBezTo>
                  <a:lnTo>
                    <a:pt x="0" y="23757"/>
                  </a:lnTo>
                  <a:cubicBezTo>
                    <a:pt x="0" y="10636"/>
                    <a:pt x="10636" y="0"/>
                    <a:pt x="23757" y="0"/>
                  </a:cubicBezTo>
                  <a:close/>
                </a:path>
              </a:pathLst>
            </a:custGeom>
            <a:solidFill>
              <a:srgbClr val="FF6769"/>
            </a:solidFill>
          </p:spPr>
          <p:txBody>
            <a:bodyPr/>
            <a:lstStyle/>
            <a:p>
              <a:endParaRPr lang="en-US"/>
            </a:p>
          </p:txBody>
        </p:sp>
        <p:sp>
          <p:nvSpPr>
            <p:cNvPr id="9" name="TextBox 9"/>
            <p:cNvSpPr txBox="1"/>
            <p:nvPr/>
          </p:nvSpPr>
          <p:spPr>
            <a:xfrm>
              <a:off x="0" y="-66675"/>
              <a:ext cx="4377281" cy="30972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14798971" y="2835849"/>
            <a:ext cx="4920658" cy="5870633"/>
          </a:xfrm>
          <a:custGeom>
            <a:avLst/>
            <a:gdLst/>
            <a:ahLst/>
            <a:cxnLst/>
            <a:rect l="l" t="t" r="r" b="b"/>
            <a:pathLst>
              <a:path w="4920658" h="5870633">
                <a:moveTo>
                  <a:pt x="0" y="0"/>
                </a:moveTo>
                <a:lnTo>
                  <a:pt x="4920658" y="0"/>
                </a:lnTo>
                <a:lnTo>
                  <a:pt x="4920658" y="5870633"/>
                </a:lnTo>
                <a:lnTo>
                  <a:pt x="0" y="5870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631905" y="2953540"/>
            <a:ext cx="6320239" cy="5635252"/>
          </a:xfrm>
          <a:custGeom>
            <a:avLst/>
            <a:gdLst/>
            <a:ahLst/>
            <a:cxnLst/>
            <a:rect l="l" t="t" r="r" b="b"/>
            <a:pathLst>
              <a:path w="6320239" h="5635252">
                <a:moveTo>
                  <a:pt x="0" y="0"/>
                </a:moveTo>
                <a:lnTo>
                  <a:pt x="6320239" y="0"/>
                </a:lnTo>
                <a:lnTo>
                  <a:pt x="6320239" y="5635252"/>
                </a:lnTo>
                <a:lnTo>
                  <a:pt x="0" y="5635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5528956" y="1933805"/>
            <a:ext cx="986392" cy="1019735"/>
          </a:xfrm>
          <a:custGeom>
            <a:avLst/>
            <a:gdLst/>
            <a:ahLst/>
            <a:cxnLst/>
            <a:rect l="l" t="t" r="r" b="b"/>
            <a:pathLst>
              <a:path w="986392" h="1019735">
                <a:moveTo>
                  <a:pt x="0" y="0"/>
                </a:moveTo>
                <a:lnTo>
                  <a:pt x="986392" y="0"/>
                </a:lnTo>
                <a:lnTo>
                  <a:pt x="986392" y="1019735"/>
                </a:lnTo>
                <a:lnTo>
                  <a:pt x="0" y="10197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1624938" y="8714649"/>
            <a:ext cx="15171474" cy="555752"/>
          </a:xfrm>
          <a:prstGeom prst="rect">
            <a:avLst/>
          </a:prstGeom>
        </p:spPr>
        <p:txBody>
          <a:bodyPr lIns="0" tIns="0" rIns="0" bIns="0" rtlCol="0" anchor="t">
            <a:spAutoFit/>
          </a:bodyPr>
          <a:lstStyle/>
          <a:p>
            <a:pPr marL="0" lvl="0" indent="0" algn="ctr">
              <a:lnSpc>
                <a:spcPts val="4018"/>
              </a:lnSpc>
              <a:spcBef>
                <a:spcPct val="0"/>
              </a:spcBef>
            </a:pPr>
            <a:r>
              <a:rPr lang="en-US" sz="2870">
                <a:solidFill>
                  <a:srgbClr val="FFFFFF"/>
                </a:solidFill>
                <a:latin typeface="Arial"/>
                <a:ea typeface="Arial"/>
                <a:cs typeface="Arial"/>
                <a:sym typeface="Arial"/>
              </a:rPr>
              <a:t>BÁO CÁO PROJECT TRÍ TUỆ NHÂN TẠO</a:t>
            </a:r>
          </a:p>
        </p:txBody>
      </p:sp>
      <p:grpSp>
        <p:nvGrpSpPr>
          <p:cNvPr id="14" name="Group 14"/>
          <p:cNvGrpSpPr/>
          <p:nvPr/>
        </p:nvGrpSpPr>
        <p:grpSpPr>
          <a:xfrm>
            <a:off x="1066800" y="8771142"/>
            <a:ext cx="558138" cy="55813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FFFFF"/>
            </a:solidFill>
          </p:spPr>
          <p:txBody>
            <a:bodyPr/>
            <a:lstStyle/>
            <a:p>
              <a:endParaRPr lang="en-US"/>
            </a:p>
          </p:txBody>
        </p:sp>
        <p:sp>
          <p:nvSpPr>
            <p:cNvPr id="16" name="TextBox 16"/>
            <p:cNvSpPr txBox="1"/>
            <p:nvPr/>
          </p:nvSpPr>
          <p:spPr>
            <a:xfrm>
              <a:off x="127000" y="88900"/>
              <a:ext cx="558800" cy="5969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67837" y="8771142"/>
            <a:ext cx="558138" cy="55813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FFFFF"/>
            </a:solidFill>
          </p:spPr>
          <p:txBody>
            <a:bodyPr/>
            <a:lstStyle/>
            <a:p>
              <a:endParaRPr lang="en-US"/>
            </a:p>
          </p:txBody>
        </p:sp>
        <p:sp>
          <p:nvSpPr>
            <p:cNvPr id="19" name="TextBox 19"/>
            <p:cNvSpPr txBox="1"/>
            <p:nvPr/>
          </p:nvSpPr>
          <p:spPr>
            <a:xfrm>
              <a:off x="127000" y="88900"/>
              <a:ext cx="558800" cy="5969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2490854" y="5423866"/>
            <a:ext cx="1001800" cy="1035664"/>
          </a:xfrm>
          <a:custGeom>
            <a:avLst/>
            <a:gdLst/>
            <a:ahLst/>
            <a:cxnLst/>
            <a:rect l="l" t="t" r="r" b="b"/>
            <a:pathLst>
              <a:path w="1001800" h="1035664">
                <a:moveTo>
                  <a:pt x="0" y="0"/>
                </a:moveTo>
                <a:lnTo>
                  <a:pt x="1001801" y="0"/>
                </a:lnTo>
                <a:lnTo>
                  <a:pt x="1001801" y="1035664"/>
                </a:lnTo>
                <a:lnTo>
                  <a:pt x="0" y="10356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TextBox 21"/>
          <p:cNvSpPr txBox="1"/>
          <p:nvPr/>
        </p:nvSpPr>
        <p:spPr>
          <a:xfrm>
            <a:off x="2608916" y="1638530"/>
            <a:ext cx="13070168" cy="2842498"/>
          </a:xfrm>
          <a:prstGeom prst="rect">
            <a:avLst/>
          </a:prstGeom>
        </p:spPr>
        <p:txBody>
          <a:bodyPr lIns="0" tIns="0" rIns="0" bIns="0" rtlCol="0" anchor="t">
            <a:spAutoFit/>
          </a:bodyPr>
          <a:lstStyle/>
          <a:p>
            <a:pPr algn="ctr">
              <a:lnSpc>
                <a:spcPts val="10801"/>
              </a:lnSpc>
            </a:pPr>
            <a:r>
              <a:rPr lang="en-US" sz="7715" b="1">
                <a:solidFill>
                  <a:srgbClr val="022379"/>
                </a:solidFill>
                <a:latin typeface="Arial Bold"/>
                <a:ea typeface="Arial Bold"/>
                <a:cs typeface="Arial Bold"/>
                <a:sym typeface="Arial Bold"/>
              </a:rPr>
              <a:t>XÂY DỰNG AI HƯỚNG DẪN TẬP THỂ DỤC TẠI NHÀ</a:t>
            </a:r>
          </a:p>
        </p:txBody>
      </p:sp>
      <p:sp>
        <p:nvSpPr>
          <p:cNvPr id="22" name="Freeform 22"/>
          <p:cNvSpPr/>
          <p:nvPr/>
        </p:nvSpPr>
        <p:spPr>
          <a:xfrm>
            <a:off x="687257" y="727075"/>
            <a:ext cx="1681914" cy="1456291"/>
          </a:xfrm>
          <a:custGeom>
            <a:avLst/>
            <a:gdLst/>
            <a:ahLst/>
            <a:cxnLst/>
            <a:rect l="l" t="t" r="r" b="b"/>
            <a:pathLst>
              <a:path w="1681914" h="1456291">
                <a:moveTo>
                  <a:pt x="0" y="0"/>
                </a:moveTo>
                <a:lnTo>
                  <a:pt x="1681914" y="0"/>
                </a:lnTo>
                <a:lnTo>
                  <a:pt x="1681914" y="1456291"/>
                </a:lnTo>
                <a:lnTo>
                  <a:pt x="0" y="1456291"/>
                </a:lnTo>
                <a:lnTo>
                  <a:pt x="0" y="0"/>
                </a:lnTo>
                <a:close/>
              </a:path>
            </a:pathLst>
          </a:custGeom>
          <a:blipFill>
            <a:blip r:embed="rId12"/>
            <a:stretch>
              <a:fillRect/>
            </a:stretch>
          </a:blipFill>
        </p:spPr>
        <p:txBody>
          <a:bodyPr/>
          <a:lstStyle/>
          <a:p>
            <a:endParaRPr lang="en-US"/>
          </a:p>
        </p:txBody>
      </p:sp>
      <p:sp>
        <p:nvSpPr>
          <p:cNvPr id="23" name="TextBox 23"/>
          <p:cNvSpPr txBox="1"/>
          <p:nvPr/>
        </p:nvSpPr>
        <p:spPr>
          <a:xfrm>
            <a:off x="6445405" y="4845791"/>
            <a:ext cx="5397191" cy="2501265"/>
          </a:xfrm>
          <a:prstGeom prst="rect">
            <a:avLst/>
          </a:prstGeom>
        </p:spPr>
        <p:txBody>
          <a:bodyPr lIns="0" tIns="0" rIns="0" bIns="0" rtlCol="0" anchor="t">
            <a:spAutoFit/>
          </a:bodyPr>
          <a:lstStyle/>
          <a:p>
            <a:pPr algn="ctr">
              <a:lnSpc>
                <a:spcPts val="3359"/>
              </a:lnSpc>
            </a:pPr>
            <a:r>
              <a:rPr lang="en-US" sz="2400" b="1">
                <a:solidFill>
                  <a:srgbClr val="022379"/>
                </a:solidFill>
                <a:latin typeface="TT Norms Bold"/>
                <a:ea typeface="TT Norms Bold"/>
                <a:cs typeface="TT Norms Bold"/>
                <a:sym typeface="TT Norms Bold"/>
              </a:rPr>
              <a:t>Nhóm: HT</a:t>
            </a:r>
          </a:p>
          <a:p>
            <a:pPr algn="ctr">
              <a:lnSpc>
                <a:spcPts val="3359"/>
              </a:lnSpc>
            </a:pPr>
            <a:r>
              <a:rPr lang="en-US" sz="2400" b="1">
                <a:solidFill>
                  <a:srgbClr val="022379"/>
                </a:solidFill>
                <a:latin typeface="TT Norms Bold"/>
                <a:ea typeface="TT Norms Bold"/>
                <a:cs typeface="TT Norms Bold"/>
                <a:sym typeface="TT Norms Bold"/>
              </a:rPr>
              <a:t>Lớp học phần: 22.10</a:t>
            </a:r>
          </a:p>
          <a:p>
            <a:pPr algn="ctr">
              <a:lnSpc>
                <a:spcPts val="3359"/>
              </a:lnSpc>
            </a:pPr>
            <a:r>
              <a:rPr lang="en-US" sz="2400" b="1">
                <a:solidFill>
                  <a:srgbClr val="022379"/>
                </a:solidFill>
                <a:latin typeface="TT Norms Bold"/>
                <a:ea typeface="TT Norms Bold"/>
                <a:cs typeface="TT Norms Bold"/>
                <a:sym typeface="TT Norms Bold"/>
              </a:rPr>
              <a:t>Thành viên</a:t>
            </a:r>
          </a:p>
          <a:p>
            <a:pPr algn="ctr">
              <a:lnSpc>
                <a:spcPts val="3359"/>
              </a:lnSpc>
            </a:pPr>
            <a:r>
              <a:rPr lang="en-US" sz="2400" b="1">
                <a:solidFill>
                  <a:srgbClr val="022379"/>
                </a:solidFill>
                <a:latin typeface="TT Norms Bold"/>
                <a:ea typeface="TT Norms Bold"/>
                <a:cs typeface="TT Norms Bold"/>
                <a:sym typeface="TT Norms Bold"/>
              </a:rPr>
              <a:t>Nguyễn Phan Thanh - 102220126</a:t>
            </a:r>
          </a:p>
          <a:p>
            <a:pPr algn="ctr">
              <a:lnSpc>
                <a:spcPts val="3359"/>
              </a:lnSpc>
            </a:pPr>
            <a:r>
              <a:rPr lang="en-US" sz="2400" b="1">
                <a:solidFill>
                  <a:srgbClr val="022379"/>
                </a:solidFill>
                <a:latin typeface="TT Norms Bold"/>
                <a:ea typeface="TT Norms Bold"/>
                <a:cs typeface="TT Norms Bold"/>
                <a:sym typeface="TT Norms Bold"/>
              </a:rPr>
              <a:t>Nguyễn Văn Huy - 102220108</a:t>
            </a:r>
          </a:p>
          <a:p>
            <a:pPr algn="ctr">
              <a:lnSpc>
                <a:spcPts val="3359"/>
              </a:lnSpc>
            </a:pPr>
            <a:endParaRPr lang="en-US" sz="2400" b="1">
              <a:solidFill>
                <a:srgbClr val="022379"/>
              </a:solidFill>
              <a:latin typeface="TT Norms Bold"/>
              <a:ea typeface="TT Norms Bold"/>
              <a:cs typeface="TT Norms Bold"/>
              <a:sym typeface="TT Norms Bold"/>
            </a:endParaRPr>
          </a:p>
        </p:txBody>
      </p:sp>
      <p:sp>
        <p:nvSpPr>
          <p:cNvPr id="24" name="TextBox 24"/>
          <p:cNvSpPr txBox="1"/>
          <p:nvPr/>
        </p:nvSpPr>
        <p:spPr>
          <a:xfrm>
            <a:off x="14719428" y="660400"/>
            <a:ext cx="179592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TTNT_22.NH10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7DB3"/>
        </a:solidFill>
        <a:effectLst/>
      </p:bgPr>
    </p:bg>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4">
              <a:alphaModFix amt="20999"/>
              <a:extLst>
                <a:ext uri="{96DAC541-7B7A-43D3-8B79-37D633B846F1}">
                  <asvg:svgBlip xmlns:asvg="http://schemas.microsoft.com/office/drawing/2016/SVG/main" r:embed="rId5"/>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4">
              <a:alphaModFix amt="20999"/>
              <a:extLst>
                <a:ext uri="{96DAC541-7B7A-43D3-8B79-37D633B846F1}">
                  <asvg:svgBlip xmlns:asvg="http://schemas.microsoft.com/office/drawing/2016/SVG/main" r:embed="rId5"/>
                </a:ext>
              </a:extLst>
            </a:blip>
            <a:stretch>
              <a:fillRect r="-1006"/>
            </a:stretch>
          </a:blipFill>
        </p:spPr>
        <p:txBody>
          <a:bodyPr/>
          <a:lstStyle/>
          <a:p>
            <a:endParaRPr lang="en-US"/>
          </a:p>
        </p:txBody>
      </p:sp>
      <p:sp>
        <p:nvSpPr>
          <p:cNvPr id="4" name="Freeform 4"/>
          <p:cNvSpPr/>
          <p:nvPr/>
        </p:nvSpPr>
        <p:spPr>
          <a:xfrm flipH="1">
            <a:off x="-2979409" y="4747384"/>
            <a:ext cx="5348247" cy="5539616"/>
          </a:xfrm>
          <a:custGeom>
            <a:avLst/>
            <a:gdLst/>
            <a:ahLst/>
            <a:cxnLst/>
            <a:rect l="l" t="t" r="r" b="b"/>
            <a:pathLst>
              <a:path w="5348247" h="5539616">
                <a:moveTo>
                  <a:pt x="5348247" y="0"/>
                </a:moveTo>
                <a:lnTo>
                  <a:pt x="0" y="0"/>
                </a:lnTo>
                <a:lnTo>
                  <a:pt x="0" y="5539616"/>
                </a:lnTo>
                <a:lnTo>
                  <a:pt x="5348247" y="5539616"/>
                </a:lnTo>
                <a:lnTo>
                  <a:pt x="534824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flipH="1">
            <a:off x="15219619" y="4957623"/>
            <a:ext cx="5504429" cy="5329377"/>
          </a:xfrm>
          <a:custGeom>
            <a:avLst/>
            <a:gdLst/>
            <a:ahLst/>
            <a:cxnLst/>
            <a:rect l="l" t="t" r="r" b="b"/>
            <a:pathLst>
              <a:path w="5504429" h="5329377">
                <a:moveTo>
                  <a:pt x="5504429" y="0"/>
                </a:moveTo>
                <a:lnTo>
                  <a:pt x="0" y="0"/>
                </a:lnTo>
                <a:lnTo>
                  <a:pt x="0" y="5329377"/>
                </a:lnTo>
                <a:lnTo>
                  <a:pt x="5504429" y="5329377"/>
                </a:lnTo>
                <a:lnTo>
                  <a:pt x="550442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4872178" y="8648634"/>
            <a:ext cx="1179462" cy="1219331"/>
          </a:xfrm>
          <a:custGeom>
            <a:avLst/>
            <a:gdLst/>
            <a:ahLst/>
            <a:cxnLst/>
            <a:rect l="l" t="t" r="r" b="b"/>
            <a:pathLst>
              <a:path w="1179462" h="1219331">
                <a:moveTo>
                  <a:pt x="0" y="0"/>
                </a:moveTo>
                <a:lnTo>
                  <a:pt x="1179462" y="0"/>
                </a:lnTo>
                <a:lnTo>
                  <a:pt x="1179462" y="1219332"/>
                </a:lnTo>
                <a:lnTo>
                  <a:pt x="0" y="12193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7" name="Group 7"/>
          <p:cNvGrpSpPr/>
          <p:nvPr/>
        </p:nvGrpSpPr>
        <p:grpSpPr>
          <a:xfrm>
            <a:off x="15101000" y="549116"/>
            <a:ext cx="2596162" cy="653033"/>
            <a:chOff x="0" y="0"/>
            <a:chExt cx="683763" cy="171992"/>
          </a:xfrm>
        </p:grpSpPr>
        <p:sp>
          <p:nvSpPr>
            <p:cNvPr id="8" name="Freeform 8"/>
            <p:cNvSpPr/>
            <p:nvPr/>
          </p:nvSpPr>
          <p:spPr>
            <a:xfrm>
              <a:off x="0" y="0"/>
              <a:ext cx="683763" cy="171992"/>
            </a:xfrm>
            <a:custGeom>
              <a:avLst/>
              <a:gdLst/>
              <a:ahLst/>
              <a:cxnLst/>
              <a:rect l="l" t="t" r="r" b="b"/>
              <a:pathLst>
                <a:path w="683763" h="171992">
                  <a:moveTo>
                    <a:pt x="85996" y="0"/>
                  </a:moveTo>
                  <a:lnTo>
                    <a:pt x="597767" y="0"/>
                  </a:lnTo>
                  <a:cubicBezTo>
                    <a:pt x="620574" y="0"/>
                    <a:pt x="642448" y="9060"/>
                    <a:pt x="658575" y="25188"/>
                  </a:cubicBezTo>
                  <a:cubicBezTo>
                    <a:pt x="674702" y="41315"/>
                    <a:pt x="683763" y="63189"/>
                    <a:pt x="683763" y="85996"/>
                  </a:cubicBezTo>
                  <a:lnTo>
                    <a:pt x="683763" y="85996"/>
                  </a:lnTo>
                  <a:cubicBezTo>
                    <a:pt x="683763" y="108804"/>
                    <a:pt x="674702" y="130677"/>
                    <a:pt x="658575" y="146805"/>
                  </a:cubicBezTo>
                  <a:cubicBezTo>
                    <a:pt x="642448" y="162932"/>
                    <a:pt x="620574" y="171992"/>
                    <a:pt x="59776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5483FF"/>
            </a:solidFill>
          </p:spPr>
          <p:txBody>
            <a:bodyPr/>
            <a:lstStyle/>
            <a:p>
              <a:endParaRPr lang="en-US"/>
            </a:p>
          </p:txBody>
        </p:sp>
        <p:sp>
          <p:nvSpPr>
            <p:cNvPr id="9" name="TextBox 9"/>
            <p:cNvSpPr txBox="1"/>
            <p:nvPr/>
          </p:nvSpPr>
          <p:spPr>
            <a:xfrm>
              <a:off x="0" y="-66675"/>
              <a:ext cx="683763" cy="238667"/>
            </a:xfrm>
            <a:prstGeom prst="rect">
              <a:avLst/>
            </a:prstGeom>
          </p:spPr>
          <p:txBody>
            <a:bodyPr lIns="50800" tIns="50800" rIns="50800" bIns="50800" rtlCol="0" anchor="ctr"/>
            <a:lstStyle/>
            <a:p>
              <a:pPr algn="ctr">
                <a:lnSpc>
                  <a:spcPts val="2800"/>
                </a:lnSpc>
              </a:pPr>
              <a:endParaRPr/>
            </a:p>
          </p:txBody>
        </p:sp>
      </p:gr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rcRect/>
          <a:stretch>
            <a:fillRect/>
          </a:stretch>
        </p:blipFill>
        <p:spPr>
          <a:xfrm>
            <a:off x="2724908" y="1891891"/>
            <a:ext cx="12838183" cy="7221478"/>
          </a:xfrm>
          <a:prstGeom prst="rect">
            <a:avLst/>
          </a:prstGeom>
        </p:spPr>
      </p:pic>
      <p:sp>
        <p:nvSpPr>
          <p:cNvPr id="11" name="TextBox 11"/>
          <p:cNvSpPr txBox="1"/>
          <p:nvPr/>
        </p:nvSpPr>
        <p:spPr>
          <a:xfrm>
            <a:off x="7258144" y="272672"/>
            <a:ext cx="3771713" cy="1483481"/>
          </a:xfrm>
          <a:prstGeom prst="rect">
            <a:avLst/>
          </a:prstGeom>
        </p:spPr>
        <p:txBody>
          <a:bodyPr lIns="0" tIns="0" rIns="0" bIns="0" rtlCol="0" anchor="t">
            <a:spAutoFit/>
          </a:bodyPr>
          <a:lstStyle/>
          <a:p>
            <a:pPr algn="just">
              <a:lnSpc>
                <a:spcPts val="9881"/>
              </a:lnSpc>
            </a:pPr>
            <a:r>
              <a:rPr lang="en-US" sz="9593">
                <a:solidFill>
                  <a:srgbClr val="022379"/>
                </a:solidFill>
                <a:latin typeface="Arial"/>
                <a:ea typeface="Arial"/>
                <a:cs typeface="Arial"/>
                <a:sym typeface="Arial"/>
              </a:rPr>
              <a:t>DEMO</a:t>
            </a:r>
          </a:p>
        </p:txBody>
      </p:sp>
      <p:sp>
        <p:nvSpPr>
          <p:cNvPr id="12" name="TextBox 12"/>
          <p:cNvSpPr txBox="1"/>
          <p:nvPr/>
        </p:nvSpPr>
        <p:spPr>
          <a:xfrm>
            <a:off x="4032076" y="9377871"/>
            <a:ext cx="10223849" cy="490094"/>
          </a:xfrm>
          <a:prstGeom prst="rect">
            <a:avLst/>
          </a:prstGeom>
        </p:spPr>
        <p:txBody>
          <a:bodyPr lIns="0" tIns="0" rIns="0" bIns="0" rtlCol="0" anchor="t">
            <a:spAutoFit/>
          </a:bodyPr>
          <a:lstStyle/>
          <a:p>
            <a:pPr algn="just">
              <a:lnSpc>
                <a:spcPts val="3865"/>
              </a:lnSpc>
            </a:pPr>
            <a:r>
              <a:rPr lang="en-US" sz="2973" spc="-130">
                <a:solidFill>
                  <a:srgbClr val="FFFFFF"/>
                </a:solidFill>
                <a:latin typeface="Poppins"/>
                <a:ea typeface="Poppins"/>
                <a:cs typeface="Poppins"/>
                <a:sym typeface="Poppins"/>
              </a:rPr>
              <a:t>Video thực hiện lần lượt các hành động squat đúng và sai.</a:t>
            </a:r>
          </a:p>
        </p:txBody>
      </p:sp>
      <p:sp>
        <p:nvSpPr>
          <p:cNvPr id="13" name="TextBox 13"/>
          <p:cNvSpPr txBox="1"/>
          <p:nvPr/>
        </p:nvSpPr>
        <p:spPr>
          <a:xfrm>
            <a:off x="2724908" y="1417662"/>
            <a:ext cx="2714561" cy="338491"/>
          </a:xfrm>
          <a:prstGeom prst="rect">
            <a:avLst/>
          </a:prstGeom>
        </p:spPr>
        <p:txBody>
          <a:bodyPr wrap="square" lIns="0" tIns="0" rIns="0" bIns="0" rtlCol="0" anchor="t">
            <a:spAutoFit/>
          </a:bodyPr>
          <a:lstStyle/>
          <a:p>
            <a:pPr marL="0" lvl="0" indent="0" algn="ctr">
              <a:lnSpc>
                <a:spcPts val="2858"/>
              </a:lnSpc>
              <a:spcBef>
                <a:spcPct val="0"/>
              </a:spcBef>
            </a:pPr>
            <a:r>
              <a:rPr lang="en-US" sz="2041" dirty="0">
                <a:solidFill>
                  <a:schemeClr val="bg1"/>
                </a:solidFill>
                <a:latin typeface="Arial"/>
                <a:ea typeface="Arial"/>
                <a:cs typeface="Arial"/>
                <a:sym typeface="Arial"/>
              </a:rPr>
              <a:t>KẾT QUẢ THỰC HIỆN</a:t>
            </a:r>
          </a:p>
        </p:txBody>
      </p:sp>
      <p:sp>
        <p:nvSpPr>
          <p:cNvPr id="14" name="TextBox 14"/>
          <p:cNvSpPr txBox="1"/>
          <p:nvPr/>
        </p:nvSpPr>
        <p:spPr>
          <a:xfrm>
            <a:off x="15101000" y="654035"/>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4" name="TextBox 4"/>
          <p:cNvSpPr txBox="1"/>
          <p:nvPr/>
        </p:nvSpPr>
        <p:spPr>
          <a:xfrm>
            <a:off x="9210675" y="654035"/>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5" name="TextBox 5"/>
          <p:cNvSpPr txBox="1"/>
          <p:nvPr/>
        </p:nvSpPr>
        <p:spPr>
          <a:xfrm>
            <a:off x="11474797" y="654035"/>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6" name="TextBox 6"/>
          <p:cNvSpPr txBox="1"/>
          <p:nvPr/>
        </p:nvSpPr>
        <p:spPr>
          <a:xfrm>
            <a:off x="13793404" y="654035"/>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7" name="TextBox 7"/>
          <p:cNvSpPr txBox="1"/>
          <p:nvPr/>
        </p:nvSpPr>
        <p:spPr>
          <a:xfrm>
            <a:off x="15101000" y="654035"/>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8" name="TextBox 8"/>
          <p:cNvSpPr txBox="1"/>
          <p:nvPr/>
        </p:nvSpPr>
        <p:spPr>
          <a:xfrm>
            <a:off x="1740180" y="1547228"/>
            <a:ext cx="7835072" cy="1483481"/>
          </a:xfrm>
          <a:prstGeom prst="rect">
            <a:avLst/>
          </a:prstGeom>
        </p:spPr>
        <p:txBody>
          <a:bodyPr lIns="0" tIns="0" rIns="0" bIns="0" rtlCol="0" anchor="t">
            <a:spAutoFit/>
          </a:bodyPr>
          <a:lstStyle/>
          <a:p>
            <a:pPr algn="just">
              <a:lnSpc>
                <a:spcPts val="9881"/>
              </a:lnSpc>
            </a:pPr>
            <a:r>
              <a:rPr lang="en-US" sz="9593">
                <a:solidFill>
                  <a:srgbClr val="022379"/>
                </a:solidFill>
                <a:latin typeface="Arial"/>
                <a:ea typeface="Arial"/>
                <a:cs typeface="Arial"/>
                <a:sym typeface="Arial"/>
              </a:rPr>
              <a:t>KẾT LUẬN</a:t>
            </a:r>
          </a:p>
        </p:txBody>
      </p:sp>
      <p:sp>
        <p:nvSpPr>
          <p:cNvPr id="9" name="TextBox 9"/>
          <p:cNvSpPr txBox="1"/>
          <p:nvPr/>
        </p:nvSpPr>
        <p:spPr>
          <a:xfrm>
            <a:off x="1720910" y="3193647"/>
            <a:ext cx="4350093" cy="370840"/>
          </a:xfrm>
          <a:prstGeom prst="rect">
            <a:avLst/>
          </a:prstGeom>
        </p:spPr>
        <p:txBody>
          <a:bodyPr lIns="0" tIns="0" rIns="0" bIns="0" rtlCol="0" anchor="t">
            <a:spAutoFit/>
          </a:bodyPr>
          <a:lstStyle/>
          <a:p>
            <a:pPr algn="just">
              <a:lnSpc>
                <a:spcPts val="2989"/>
              </a:lnSpc>
            </a:pPr>
            <a:r>
              <a:rPr lang="en-US" sz="2299" spc="-101" dirty="0" err="1">
                <a:solidFill>
                  <a:schemeClr val="accent4"/>
                </a:solidFill>
                <a:latin typeface="Poppins"/>
                <a:ea typeface="Poppins"/>
                <a:cs typeface="Poppins"/>
                <a:sym typeface="Poppins"/>
              </a:rPr>
              <a:t>Đánh</a:t>
            </a:r>
            <a:r>
              <a:rPr lang="en-US" sz="2299" spc="-101" dirty="0">
                <a:solidFill>
                  <a:schemeClr val="accent4"/>
                </a:solidFill>
                <a:latin typeface="Poppins"/>
                <a:ea typeface="Poppins"/>
                <a:cs typeface="Poppins"/>
                <a:sym typeface="Poppins"/>
              </a:rPr>
              <a:t> </a:t>
            </a:r>
            <a:r>
              <a:rPr lang="en-US" sz="2299" spc="-101" dirty="0" err="1">
                <a:solidFill>
                  <a:schemeClr val="accent4"/>
                </a:solidFill>
                <a:latin typeface="Poppins"/>
                <a:ea typeface="Poppins"/>
                <a:cs typeface="Poppins"/>
                <a:sym typeface="Poppins"/>
              </a:rPr>
              <a:t>giá</a:t>
            </a:r>
            <a:r>
              <a:rPr lang="en-US" sz="2299" spc="-101" dirty="0">
                <a:solidFill>
                  <a:schemeClr val="accent4"/>
                </a:solidFill>
                <a:latin typeface="Poppins"/>
                <a:ea typeface="Poppins"/>
                <a:cs typeface="Poppins"/>
                <a:sym typeface="Poppins"/>
              </a:rPr>
              <a:t> model</a:t>
            </a:r>
          </a:p>
        </p:txBody>
      </p:sp>
      <p:sp>
        <p:nvSpPr>
          <p:cNvPr id="10" name="TextBox 10"/>
          <p:cNvSpPr txBox="1"/>
          <p:nvPr/>
        </p:nvSpPr>
        <p:spPr>
          <a:xfrm>
            <a:off x="1720910" y="3907387"/>
            <a:ext cx="12882128" cy="1485265"/>
          </a:xfrm>
          <a:prstGeom prst="rect">
            <a:avLst/>
          </a:prstGeom>
        </p:spPr>
        <p:txBody>
          <a:bodyPr lIns="0" tIns="0" rIns="0" bIns="0" rtlCol="0" anchor="t">
            <a:spAutoFit/>
          </a:bodyPr>
          <a:lstStyle/>
          <a:p>
            <a:pPr marL="496569" lvl="1" indent="-248284" algn="just">
              <a:lnSpc>
                <a:spcPts val="2989"/>
              </a:lnSpc>
              <a:buFont typeface="Arial"/>
              <a:buChar char="•"/>
            </a:pPr>
            <a:r>
              <a:rPr lang="en-US" sz="2299" spc="-101" dirty="0">
                <a:solidFill>
                  <a:srgbClr val="022379"/>
                </a:solidFill>
                <a:latin typeface="Poppins"/>
                <a:ea typeface="Poppins"/>
                <a:cs typeface="Poppins"/>
                <a:sym typeface="Poppins"/>
              </a:rPr>
              <a:t>Model </a:t>
            </a:r>
            <a:r>
              <a:rPr lang="en-US" sz="2299" spc="-101" dirty="0" err="1">
                <a:solidFill>
                  <a:srgbClr val="022379"/>
                </a:solidFill>
                <a:latin typeface="Poppins"/>
                <a:ea typeface="Poppins"/>
                <a:cs typeface="Poppins"/>
                <a:sym typeface="Poppins"/>
              </a:rPr>
              <a:t>hoạt</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động</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với</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độ</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chính</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xác</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lên</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đến</a:t>
            </a:r>
            <a:r>
              <a:rPr lang="en-US" sz="2299" spc="-101" dirty="0">
                <a:solidFill>
                  <a:srgbClr val="022379"/>
                </a:solidFill>
                <a:latin typeface="Poppins"/>
                <a:ea typeface="Poppins"/>
                <a:cs typeface="Poppins"/>
                <a:sym typeface="Poppins"/>
              </a:rPr>
              <a:t> 90%, </a:t>
            </a:r>
            <a:r>
              <a:rPr lang="en-US" sz="2299" spc="-101" dirty="0" err="1">
                <a:solidFill>
                  <a:srgbClr val="022379"/>
                </a:solidFill>
                <a:latin typeface="Poppins"/>
                <a:ea typeface="Poppins"/>
                <a:cs typeface="Poppins"/>
                <a:sym typeface="Poppins"/>
              </a:rPr>
              <a:t>val</a:t>
            </a:r>
            <a:r>
              <a:rPr lang="en-US" sz="2299" spc="-101" dirty="0">
                <a:solidFill>
                  <a:srgbClr val="022379"/>
                </a:solidFill>
                <a:latin typeface="Poppins"/>
                <a:ea typeface="Poppins"/>
                <a:cs typeface="Poppins"/>
                <a:sym typeface="Poppins"/>
              </a:rPr>
              <a:t> loss </a:t>
            </a:r>
            <a:r>
              <a:rPr lang="en-US" sz="2299" spc="-101" dirty="0" err="1">
                <a:solidFill>
                  <a:srgbClr val="022379"/>
                </a:solidFill>
                <a:latin typeface="Poppins"/>
                <a:ea typeface="Poppins"/>
                <a:cs typeface="Poppins"/>
                <a:sym typeface="Poppins"/>
              </a:rPr>
              <a:t>ổn</a:t>
            </a:r>
            <a:r>
              <a:rPr lang="en-US" sz="2299" spc="-101" dirty="0">
                <a:solidFill>
                  <a:srgbClr val="022379"/>
                </a:solidFill>
                <a:latin typeface="Poppins"/>
                <a:ea typeface="Poppins"/>
                <a:cs typeface="Poppins"/>
                <a:sym typeface="Poppins"/>
              </a:rPr>
              <a:t> ở </a:t>
            </a:r>
            <a:r>
              <a:rPr lang="en-US" sz="2299" spc="-101" dirty="0" err="1">
                <a:solidFill>
                  <a:srgbClr val="022379"/>
                </a:solidFill>
                <a:latin typeface="Poppins"/>
                <a:ea typeface="Poppins"/>
                <a:cs typeface="Poppins"/>
                <a:sym typeface="Poppins"/>
              </a:rPr>
              <a:t>mức</a:t>
            </a:r>
            <a:r>
              <a:rPr lang="en-US" sz="2299" spc="-101" dirty="0">
                <a:solidFill>
                  <a:srgbClr val="022379"/>
                </a:solidFill>
                <a:latin typeface="Poppins"/>
                <a:ea typeface="Poppins"/>
                <a:cs typeface="Poppins"/>
                <a:sym typeface="Poppins"/>
              </a:rPr>
              <a:t> 0.25, </a:t>
            </a:r>
            <a:r>
              <a:rPr lang="en-US" sz="2299" spc="-101" dirty="0" err="1">
                <a:solidFill>
                  <a:srgbClr val="022379"/>
                </a:solidFill>
                <a:latin typeface="Poppins"/>
                <a:ea typeface="Poppins"/>
                <a:cs typeface="Poppins"/>
                <a:sym typeface="Poppins"/>
              </a:rPr>
              <a:t>tốt</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với</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dữ</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liệu</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thực</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tế</a:t>
            </a:r>
            <a:r>
              <a:rPr lang="en-US" sz="2299" spc="-101" dirty="0">
                <a:solidFill>
                  <a:srgbClr val="022379"/>
                </a:solidFill>
                <a:latin typeface="Poppins"/>
                <a:ea typeface="Poppins"/>
                <a:cs typeface="Poppins"/>
                <a:sym typeface="Poppins"/>
              </a:rPr>
              <a:t>.</a:t>
            </a:r>
          </a:p>
          <a:p>
            <a:pPr marL="496569" lvl="1" indent="-248284" algn="just">
              <a:lnSpc>
                <a:spcPts val="2989"/>
              </a:lnSpc>
              <a:buFont typeface="Arial"/>
              <a:buChar char="•"/>
            </a:pPr>
            <a:r>
              <a:rPr lang="en-US" sz="2299" spc="-101" dirty="0">
                <a:solidFill>
                  <a:srgbClr val="022379"/>
                </a:solidFill>
                <a:latin typeface="Poppins"/>
                <a:ea typeface="Poppins"/>
                <a:cs typeface="Poppins"/>
                <a:sym typeface="Poppins"/>
              </a:rPr>
              <a:t>Model </a:t>
            </a:r>
            <a:r>
              <a:rPr lang="en-US" sz="2299" spc="-101" dirty="0" err="1">
                <a:solidFill>
                  <a:srgbClr val="022379"/>
                </a:solidFill>
                <a:latin typeface="Poppins"/>
                <a:ea typeface="Poppins"/>
                <a:cs typeface="Poppins"/>
                <a:sym typeface="Poppins"/>
              </a:rPr>
              <a:t>bắt</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được</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hầu</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hết</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các</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lỗi</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ít</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bị</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bỏ</a:t>
            </a:r>
            <a:r>
              <a:rPr lang="en-US" sz="2299" spc="-101" dirty="0">
                <a:solidFill>
                  <a:srgbClr val="022379"/>
                </a:solidFill>
                <a:latin typeface="Poppins"/>
                <a:ea typeface="Poppins"/>
                <a:cs typeface="Poppins"/>
                <a:sym typeface="Poppins"/>
              </a:rPr>
              <a:t> qua.</a:t>
            </a:r>
          </a:p>
          <a:p>
            <a:pPr marL="496569" lvl="1" indent="-248284" algn="just">
              <a:lnSpc>
                <a:spcPts val="2989"/>
              </a:lnSpc>
              <a:buFont typeface="Arial"/>
              <a:buChar char="•"/>
            </a:pPr>
            <a:r>
              <a:rPr lang="en-US" sz="2299" spc="-101" dirty="0">
                <a:solidFill>
                  <a:srgbClr val="022379"/>
                </a:solidFill>
                <a:latin typeface="Poppins"/>
                <a:ea typeface="Poppins"/>
                <a:cs typeface="Poppins"/>
                <a:sym typeface="Poppins"/>
              </a:rPr>
              <a:t>Hiệu </a:t>
            </a:r>
            <a:r>
              <a:rPr lang="en-US" sz="2299" spc="-101" dirty="0" err="1">
                <a:solidFill>
                  <a:srgbClr val="022379"/>
                </a:solidFill>
                <a:latin typeface="Poppins"/>
                <a:ea typeface="Poppins"/>
                <a:cs typeface="Poppins"/>
                <a:sym typeface="Poppins"/>
              </a:rPr>
              <a:t>suất</a:t>
            </a:r>
            <a:r>
              <a:rPr lang="en-US" sz="2299" spc="-101" dirty="0">
                <a:solidFill>
                  <a:srgbClr val="022379"/>
                </a:solidFill>
                <a:latin typeface="Poppins"/>
                <a:ea typeface="Poppins"/>
                <a:cs typeface="Poppins"/>
                <a:sym typeface="Poppins"/>
              </a:rPr>
              <a:t> model </a:t>
            </a:r>
            <a:r>
              <a:rPr lang="en-US" sz="2299" spc="-101" dirty="0" err="1">
                <a:solidFill>
                  <a:srgbClr val="022379"/>
                </a:solidFill>
                <a:latin typeface="Poppins"/>
                <a:ea typeface="Poppins"/>
                <a:cs typeface="Poppins"/>
                <a:sym typeface="Poppins"/>
              </a:rPr>
              <a:t>tốt</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đủ</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để</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sử</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dụng</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trong</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bài</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tập</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hằng</a:t>
            </a:r>
            <a:r>
              <a:rPr lang="en-US" sz="2299" spc="-101" dirty="0">
                <a:solidFill>
                  <a:srgbClr val="022379"/>
                </a:solidFill>
                <a:latin typeface="Poppins"/>
                <a:ea typeface="Poppins"/>
                <a:cs typeface="Poppins"/>
                <a:sym typeface="Poppins"/>
              </a:rPr>
              <a:t> </a:t>
            </a:r>
            <a:r>
              <a:rPr lang="en-US" sz="2299" spc="-101" dirty="0" err="1">
                <a:solidFill>
                  <a:srgbClr val="022379"/>
                </a:solidFill>
                <a:latin typeface="Poppins"/>
                <a:ea typeface="Poppins"/>
                <a:cs typeface="Poppins"/>
                <a:sym typeface="Poppins"/>
              </a:rPr>
              <a:t>ngày</a:t>
            </a:r>
            <a:r>
              <a:rPr lang="en-US" sz="2299" spc="-101" dirty="0">
                <a:solidFill>
                  <a:srgbClr val="022379"/>
                </a:solidFill>
                <a:latin typeface="Poppins"/>
                <a:ea typeface="Poppins"/>
                <a:cs typeface="Poppins"/>
                <a:sym typeface="Poppins"/>
              </a:rPr>
              <a:t>.</a:t>
            </a:r>
          </a:p>
          <a:p>
            <a:pPr algn="just">
              <a:lnSpc>
                <a:spcPts val="2989"/>
              </a:lnSpc>
            </a:pPr>
            <a:endParaRPr lang="en-US" sz="2299" spc="-101" dirty="0">
              <a:solidFill>
                <a:srgbClr val="022379"/>
              </a:solidFill>
              <a:latin typeface="Poppins"/>
              <a:ea typeface="Poppins"/>
              <a:cs typeface="Poppins"/>
              <a:sym typeface="Poppins"/>
            </a:endParaRPr>
          </a:p>
        </p:txBody>
      </p:sp>
      <p:sp>
        <p:nvSpPr>
          <p:cNvPr id="11" name="TextBox 11"/>
          <p:cNvSpPr txBox="1"/>
          <p:nvPr/>
        </p:nvSpPr>
        <p:spPr>
          <a:xfrm>
            <a:off x="1740180" y="5861653"/>
            <a:ext cx="4350093" cy="370840"/>
          </a:xfrm>
          <a:prstGeom prst="rect">
            <a:avLst/>
          </a:prstGeom>
        </p:spPr>
        <p:txBody>
          <a:bodyPr lIns="0" tIns="0" rIns="0" bIns="0" rtlCol="0" anchor="t">
            <a:spAutoFit/>
          </a:bodyPr>
          <a:lstStyle/>
          <a:p>
            <a:pPr algn="just">
              <a:lnSpc>
                <a:spcPts val="2989"/>
              </a:lnSpc>
            </a:pPr>
            <a:r>
              <a:rPr lang="en-US" sz="2299" spc="-101" dirty="0">
                <a:solidFill>
                  <a:schemeClr val="accent4"/>
                </a:solidFill>
                <a:latin typeface="Poppins"/>
                <a:ea typeface="Poppins"/>
                <a:cs typeface="Poppins"/>
                <a:sym typeface="Poppins"/>
              </a:rPr>
              <a:t>Định </a:t>
            </a:r>
            <a:r>
              <a:rPr lang="en-US" sz="2299" spc="-101" dirty="0" err="1">
                <a:solidFill>
                  <a:schemeClr val="accent4"/>
                </a:solidFill>
                <a:latin typeface="Poppins"/>
                <a:ea typeface="Poppins"/>
                <a:cs typeface="Poppins"/>
                <a:sym typeface="Poppins"/>
              </a:rPr>
              <a:t>hướng</a:t>
            </a:r>
            <a:r>
              <a:rPr lang="en-US" sz="2299" spc="-101" dirty="0">
                <a:solidFill>
                  <a:schemeClr val="accent4"/>
                </a:solidFill>
                <a:latin typeface="Poppins"/>
                <a:ea typeface="Poppins"/>
                <a:cs typeface="Poppins"/>
                <a:sym typeface="Poppins"/>
              </a:rPr>
              <a:t> </a:t>
            </a:r>
            <a:r>
              <a:rPr lang="en-US" sz="2299" spc="-101" dirty="0" err="1">
                <a:solidFill>
                  <a:schemeClr val="accent4"/>
                </a:solidFill>
                <a:latin typeface="Poppins"/>
                <a:ea typeface="Poppins"/>
                <a:cs typeface="Poppins"/>
                <a:sym typeface="Poppins"/>
              </a:rPr>
              <a:t>phát</a:t>
            </a:r>
            <a:r>
              <a:rPr lang="en-US" sz="2299" spc="-101" dirty="0">
                <a:solidFill>
                  <a:schemeClr val="accent4"/>
                </a:solidFill>
                <a:latin typeface="Poppins"/>
                <a:ea typeface="Poppins"/>
                <a:cs typeface="Poppins"/>
                <a:sym typeface="Poppins"/>
              </a:rPr>
              <a:t> </a:t>
            </a:r>
            <a:r>
              <a:rPr lang="en-US" sz="2299" spc="-101" dirty="0" err="1">
                <a:solidFill>
                  <a:schemeClr val="accent4"/>
                </a:solidFill>
                <a:latin typeface="Poppins"/>
                <a:ea typeface="Poppins"/>
                <a:cs typeface="Poppins"/>
                <a:sym typeface="Poppins"/>
              </a:rPr>
              <a:t>triển</a:t>
            </a:r>
            <a:endParaRPr lang="en-US" sz="2299" spc="-101" dirty="0">
              <a:solidFill>
                <a:schemeClr val="accent4"/>
              </a:solidFill>
              <a:latin typeface="Poppins"/>
              <a:ea typeface="Poppins"/>
              <a:cs typeface="Poppins"/>
              <a:sym typeface="Poppins"/>
            </a:endParaRPr>
          </a:p>
        </p:txBody>
      </p:sp>
      <p:sp>
        <p:nvSpPr>
          <p:cNvPr id="12" name="TextBox 12"/>
          <p:cNvSpPr txBox="1"/>
          <p:nvPr/>
        </p:nvSpPr>
        <p:spPr>
          <a:xfrm>
            <a:off x="1720910" y="6480395"/>
            <a:ext cx="12532577" cy="2228215"/>
          </a:xfrm>
          <a:prstGeom prst="rect">
            <a:avLst/>
          </a:prstGeom>
        </p:spPr>
        <p:txBody>
          <a:bodyPr lIns="0" tIns="0" rIns="0" bIns="0" rtlCol="0" anchor="t">
            <a:spAutoFit/>
          </a:bodyPr>
          <a:lstStyle/>
          <a:p>
            <a:pPr marL="496569" lvl="1" indent="-248284" algn="just">
              <a:lnSpc>
                <a:spcPts val="2989"/>
              </a:lnSpc>
              <a:buFont typeface="Arial"/>
              <a:buChar char="•"/>
            </a:pPr>
            <a:r>
              <a:rPr lang="en-US" sz="2299" spc="-101">
                <a:solidFill>
                  <a:srgbClr val="022379"/>
                </a:solidFill>
                <a:latin typeface="Poppins"/>
                <a:ea typeface="Poppins"/>
                <a:cs typeface="Poppins"/>
                <a:sym typeface="Poppins"/>
              </a:rPr>
              <a:t>Vì thời gian có hạn nên nhóm mới phát triển một động tác squat, trong tương lai có thể phát triển thêm các động tác thể dục khác như Lunges, Pull-up.</a:t>
            </a:r>
          </a:p>
          <a:p>
            <a:pPr marL="496569" lvl="1" indent="-248284" algn="just">
              <a:lnSpc>
                <a:spcPts val="2989"/>
              </a:lnSpc>
              <a:buFont typeface="Arial"/>
              <a:buChar char="•"/>
            </a:pPr>
            <a:r>
              <a:rPr lang="en-US" sz="2299" spc="-101">
                <a:solidFill>
                  <a:srgbClr val="022379"/>
                </a:solidFill>
                <a:latin typeface="Poppins"/>
                <a:ea typeface="Poppins"/>
                <a:cs typeface="Poppins"/>
                <a:sym typeface="Poppins"/>
              </a:rPr>
              <a:t>Cải thiện hiệu suất model.</a:t>
            </a:r>
          </a:p>
          <a:p>
            <a:pPr marL="496569" lvl="1" indent="-248284" algn="just">
              <a:lnSpc>
                <a:spcPts val="2989"/>
              </a:lnSpc>
              <a:buFont typeface="Arial"/>
              <a:buChar char="•"/>
            </a:pPr>
            <a:r>
              <a:rPr lang="en-US" sz="2299" spc="-101">
                <a:solidFill>
                  <a:srgbClr val="022379"/>
                </a:solidFill>
                <a:latin typeface="Poppins"/>
                <a:ea typeface="Poppins"/>
                <a:cs typeface="Poppins"/>
                <a:sym typeface="Poppins"/>
              </a:rPr>
              <a:t>Tinh chỉnh tốc độ lấy khung hình OpenCV để phù hợp với độ trễ do hiệu suất của mô hình.</a:t>
            </a:r>
          </a:p>
          <a:p>
            <a:pPr marL="496569" lvl="1" indent="-248284" algn="just">
              <a:lnSpc>
                <a:spcPts val="2989"/>
              </a:lnSpc>
              <a:buFont typeface="Arial"/>
              <a:buChar char="•"/>
            </a:pPr>
            <a:r>
              <a:rPr lang="en-US" sz="2299" spc="-101">
                <a:solidFill>
                  <a:srgbClr val="022379"/>
                </a:solidFill>
                <a:latin typeface="Poppins"/>
                <a:ea typeface="Poppins"/>
                <a:cs typeface="Poppins"/>
                <a:sym typeface="Poppins"/>
              </a:rPr>
              <a:t>Thêm giao diện và triển khai lên web để dễ sử dụng hơn.</a:t>
            </a:r>
          </a:p>
          <a:p>
            <a:pPr algn="just">
              <a:lnSpc>
                <a:spcPts val="2989"/>
              </a:lnSpc>
            </a:pPr>
            <a:endParaRPr lang="en-US" sz="2299" spc="-101">
              <a:solidFill>
                <a:srgbClr val="022379"/>
              </a:solidFill>
              <a:latin typeface="Poppins"/>
              <a:ea typeface="Poppins"/>
              <a:cs typeface="Poppins"/>
              <a:sym typeface="Poppins"/>
            </a:endParaRPr>
          </a:p>
        </p:txBody>
      </p:sp>
      <p:sp>
        <p:nvSpPr>
          <p:cNvPr id="13" name="Freeform 13"/>
          <p:cNvSpPr/>
          <p:nvPr/>
        </p:nvSpPr>
        <p:spPr>
          <a:xfrm>
            <a:off x="13793404" y="1892655"/>
            <a:ext cx="5544123" cy="6528898"/>
          </a:xfrm>
          <a:custGeom>
            <a:avLst/>
            <a:gdLst/>
            <a:ahLst/>
            <a:cxnLst/>
            <a:rect l="l" t="t" r="r" b="b"/>
            <a:pathLst>
              <a:path w="5544123" h="6528898">
                <a:moveTo>
                  <a:pt x="0" y="0"/>
                </a:moveTo>
                <a:lnTo>
                  <a:pt x="5544123" y="0"/>
                </a:lnTo>
                <a:lnTo>
                  <a:pt x="5544123" y="6528899"/>
                </a:lnTo>
                <a:lnTo>
                  <a:pt x="0" y="6528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rot="2823464">
            <a:off x="7121610" y="1145423"/>
            <a:ext cx="1809530" cy="1247096"/>
          </a:xfrm>
          <a:prstGeom prst="rect">
            <a:avLst/>
          </a:prstGeom>
        </p:spPr>
        <p:txBody>
          <a:bodyPr lIns="0" tIns="0" rIns="0" bIns="0" rtlCol="0" anchor="t">
            <a:spAutoFit/>
          </a:bodyPr>
          <a:lstStyle/>
          <a:p>
            <a:pPr marL="0" lvl="0" indent="0" algn="ctr">
              <a:lnSpc>
                <a:spcPts val="1709"/>
              </a:lnSpc>
              <a:spcBef>
                <a:spcPct val="0"/>
              </a:spcBef>
            </a:pPr>
            <a:r>
              <a:rPr lang="en-US" sz="1221">
                <a:solidFill>
                  <a:srgbClr val="FFFFFF"/>
                </a:solidFill>
                <a:latin typeface="Arial"/>
                <a:ea typeface="Arial"/>
                <a:cs typeface="Arial"/>
                <a:sym typeface="Arial"/>
              </a:rPr>
              <a:t>MAKE EXERCISE A HABIT, NOT A CHORE</a:t>
            </a:r>
          </a:p>
        </p:txBody>
      </p:sp>
      <p:sp>
        <p:nvSpPr>
          <p:cNvPr id="15" name="Freeform 15"/>
          <p:cNvSpPr/>
          <p:nvPr/>
        </p:nvSpPr>
        <p:spPr>
          <a:xfrm>
            <a:off x="14126355" y="4664307"/>
            <a:ext cx="953367" cy="985594"/>
          </a:xfrm>
          <a:custGeom>
            <a:avLst/>
            <a:gdLst/>
            <a:ahLst/>
            <a:cxnLst/>
            <a:rect l="l" t="t" r="r" b="b"/>
            <a:pathLst>
              <a:path w="953367" h="985594">
                <a:moveTo>
                  <a:pt x="0" y="0"/>
                </a:moveTo>
                <a:lnTo>
                  <a:pt x="953367" y="0"/>
                </a:lnTo>
                <a:lnTo>
                  <a:pt x="953367" y="985594"/>
                </a:lnTo>
                <a:lnTo>
                  <a:pt x="0" y="9855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6" name="Group 16"/>
          <p:cNvGrpSpPr/>
          <p:nvPr/>
        </p:nvGrpSpPr>
        <p:grpSpPr>
          <a:xfrm>
            <a:off x="15101000" y="549116"/>
            <a:ext cx="2580369" cy="653033"/>
            <a:chOff x="0" y="0"/>
            <a:chExt cx="679603" cy="171992"/>
          </a:xfrm>
        </p:grpSpPr>
        <p:sp>
          <p:nvSpPr>
            <p:cNvPr id="17" name="Freeform 17"/>
            <p:cNvSpPr/>
            <p:nvPr/>
          </p:nvSpPr>
          <p:spPr>
            <a:xfrm>
              <a:off x="0" y="0"/>
              <a:ext cx="679603" cy="171992"/>
            </a:xfrm>
            <a:custGeom>
              <a:avLst/>
              <a:gdLst/>
              <a:ahLst/>
              <a:cxnLst/>
              <a:rect l="l" t="t" r="r" b="b"/>
              <a:pathLst>
                <a:path w="679603" h="171992">
                  <a:moveTo>
                    <a:pt x="85996" y="0"/>
                  </a:moveTo>
                  <a:lnTo>
                    <a:pt x="593607" y="0"/>
                  </a:lnTo>
                  <a:cubicBezTo>
                    <a:pt x="616415" y="0"/>
                    <a:pt x="638288" y="9060"/>
                    <a:pt x="654416" y="25188"/>
                  </a:cubicBezTo>
                  <a:cubicBezTo>
                    <a:pt x="670543" y="41315"/>
                    <a:pt x="679603" y="63189"/>
                    <a:pt x="679603" y="85996"/>
                  </a:cubicBezTo>
                  <a:lnTo>
                    <a:pt x="679603" y="85996"/>
                  </a:lnTo>
                  <a:cubicBezTo>
                    <a:pt x="679603" y="108804"/>
                    <a:pt x="670543" y="130677"/>
                    <a:pt x="654416" y="146805"/>
                  </a:cubicBezTo>
                  <a:cubicBezTo>
                    <a:pt x="638288" y="162932"/>
                    <a:pt x="616415" y="171992"/>
                    <a:pt x="59360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022379"/>
            </a:solidFill>
          </p:spPr>
          <p:txBody>
            <a:bodyPr/>
            <a:lstStyle/>
            <a:p>
              <a:endParaRPr lang="en-US"/>
            </a:p>
          </p:txBody>
        </p:sp>
        <p:sp>
          <p:nvSpPr>
            <p:cNvPr id="18" name="TextBox 18"/>
            <p:cNvSpPr txBox="1"/>
            <p:nvPr/>
          </p:nvSpPr>
          <p:spPr>
            <a:xfrm>
              <a:off x="0" y="-66675"/>
              <a:ext cx="679603" cy="238667"/>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15101000" y="654035"/>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2379"/>
        </a:solidFill>
        <a:effectLst/>
      </p:bgPr>
    </p:bg>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grpSp>
        <p:nvGrpSpPr>
          <p:cNvPr id="4" name="Group 4"/>
          <p:cNvGrpSpPr/>
          <p:nvPr/>
        </p:nvGrpSpPr>
        <p:grpSpPr>
          <a:xfrm>
            <a:off x="15101000" y="549116"/>
            <a:ext cx="2596162" cy="653033"/>
            <a:chOff x="0" y="0"/>
            <a:chExt cx="683763" cy="171992"/>
          </a:xfrm>
        </p:grpSpPr>
        <p:sp>
          <p:nvSpPr>
            <p:cNvPr id="5" name="Freeform 5"/>
            <p:cNvSpPr/>
            <p:nvPr/>
          </p:nvSpPr>
          <p:spPr>
            <a:xfrm>
              <a:off x="0" y="0"/>
              <a:ext cx="683763" cy="171992"/>
            </a:xfrm>
            <a:custGeom>
              <a:avLst/>
              <a:gdLst/>
              <a:ahLst/>
              <a:cxnLst/>
              <a:rect l="l" t="t" r="r" b="b"/>
              <a:pathLst>
                <a:path w="683763" h="171992">
                  <a:moveTo>
                    <a:pt x="85996" y="0"/>
                  </a:moveTo>
                  <a:lnTo>
                    <a:pt x="597767" y="0"/>
                  </a:lnTo>
                  <a:cubicBezTo>
                    <a:pt x="620574" y="0"/>
                    <a:pt x="642448" y="9060"/>
                    <a:pt x="658575" y="25188"/>
                  </a:cubicBezTo>
                  <a:cubicBezTo>
                    <a:pt x="674702" y="41315"/>
                    <a:pt x="683763" y="63189"/>
                    <a:pt x="683763" y="85996"/>
                  </a:cubicBezTo>
                  <a:lnTo>
                    <a:pt x="683763" y="85996"/>
                  </a:lnTo>
                  <a:cubicBezTo>
                    <a:pt x="683763" y="108804"/>
                    <a:pt x="674702" y="130677"/>
                    <a:pt x="658575" y="146805"/>
                  </a:cubicBezTo>
                  <a:cubicBezTo>
                    <a:pt x="642448" y="162932"/>
                    <a:pt x="620574" y="171992"/>
                    <a:pt x="59776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FF6769"/>
            </a:solidFill>
          </p:spPr>
          <p:txBody>
            <a:bodyPr/>
            <a:lstStyle/>
            <a:p>
              <a:endParaRPr lang="en-US"/>
            </a:p>
          </p:txBody>
        </p:sp>
        <p:sp>
          <p:nvSpPr>
            <p:cNvPr id="6" name="TextBox 6"/>
            <p:cNvSpPr txBox="1"/>
            <p:nvPr/>
          </p:nvSpPr>
          <p:spPr>
            <a:xfrm>
              <a:off x="0" y="-66675"/>
              <a:ext cx="683763" cy="238667"/>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15101000" y="654035"/>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
        <p:nvSpPr>
          <p:cNvPr id="8" name="TextBox 8"/>
          <p:cNvSpPr txBox="1"/>
          <p:nvPr/>
        </p:nvSpPr>
        <p:spPr>
          <a:xfrm>
            <a:off x="1807080" y="1336660"/>
            <a:ext cx="11560303" cy="1146778"/>
          </a:xfrm>
          <a:prstGeom prst="rect">
            <a:avLst/>
          </a:prstGeom>
        </p:spPr>
        <p:txBody>
          <a:bodyPr lIns="0" tIns="0" rIns="0" bIns="0" rtlCol="0" anchor="t">
            <a:spAutoFit/>
          </a:bodyPr>
          <a:lstStyle/>
          <a:p>
            <a:pPr algn="just">
              <a:lnSpc>
                <a:spcPts val="7513"/>
              </a:lnSpc>
            </a:pPr>
            <a:r>
              <a:rPr lang="en-US" sz="7294">
                <a:solidFill>
                  <a:srgbClr val="FFFFFF"/>
                </a:solidFill>
                <a:latin typeface="Arial"/>
                <a:ea typeface="Arial"/>
                <a:cs typeface="Arial"/>
                <a:sym typeface="Arial"/>
              </a:rPr>
              <a:t>TÀI LIỆU THAM KHẢO</a:t>
            </a:r>
          </a:p>
        </p:txBody>
      </p:sp>
      <p:sp>
        <p:nvSpPr>
          <p:cNvPr id="9" name="TextBox 9"/>
          <p:cNvSpPr txBox="1"/>
          <p:nvPr/>
        </p:nvSpPr>
        <p:spPr>
          <a:xfrm>
            <a:off x="1807080" y="3511921"/>
            <a:ext cx="14406407" cy="1839669"/>
          </a:xfrm>
          <a:prstGeom prst="rect">
            <a:avLst/>
          </a:prstGeom>
        </p:spPr>
        <p:txBody>
          <a:bodyPr lIns="0" tIns="0" rIns="0" bIns="0" rtlCol="0" anchor="t">
            <a:spAutoFit/>
          </a:bodyPr>
          <a:lstStyle/>
          <a:p>
            <a:pPr marL="607640" lvl="1" indent="-303820" algn="just">
              <a:lnSpc>
                <a:spcPts val="3658"/>
              </a:lnSpc>
              <a:buFont typeface="Arial"/>
              <a:buChar char="•"/>
            </a:pPr>
            <a:r>
              <a:rPr lang="en-US" sz="2814" spc="-123">
                <a:solidFill>
                  <a:srgbClr val="FFFFFF"/>
                </a:solidFill>
                <a:latin typeface="Poppins"/>
                <a:ea typeface="Poppins"/>
                <a:cs typeface="Poppins"/>
                <a:sym typeface="Poppins"/>
              </a:rPr>
              <a:t>AI Trainer: Autoencoder Based Approach for Squat Analysis and Correction: </a:t>
            </a:r>
            <a:r>
              <a:rPr lang="en-US" sz="2814" u="sng" spc="-123">
                <a:solidFill>
                  <a:srgbClr val="FFFFFF"/>
                </a:solidFill>
                <a:latin typeface="Poppins"/>
                <a:ea typeface="Poppins"/>
                <a:cs typeface="Poppins"/>
                <a:sym typeface="Poppins"/>
                <a:hlinkClick r:id="rId4" tooltip="https://www.researchgate.net/publication/374017129_AI_Trainer_Autoencoder_Based_Approach_for_Squat_Analysis_and_Correction"/>
              </a:rPr>
              <a:t>link</a:t>
            </a:r>
          </a:p>
          <a:p>
            <a:pPr marL="607640" lvl="1" indent="-303820" algn="just">
              <a:lnSpc>
                <a:spcPts val="3658"/>
              </a:lnSpc>
              <a:buFont typeface="Arial"/>
              <a:buChar char="•"/>
            </a:pPr>
            <a:r>
              <a:rPr lang="en-US" sz="2814" spc="-123">
                <a:solidFill>
                  <a:srgbClr val="FFFFFF"/>
                </a:solidFill>
                <a:latin typeface="Poppins"/>
                <a:ea typeface="Poppins"/>
                <a:cs typeface="Poppins"/>
                <a:sym typeface="Poppins"/>
              </a:rPr>
              <a:t>GRU - Mạng Neural hồi tiếp với nút có cổng: </a:t>
            </a:r>
            <a:r>
              <a:rPr lang="en-US" sz="2814" u="sng" spc="-123">
                <a:solidFill>
                  <a:srgbClr val="FFFFFF"/>
                </a:solidFill>
                <a:latin typeface="Poppins"/>
                <a:ea typeface="Poppins"/>
                <a:cs typeface="Poppins"/>
                <a:sym typeface="Poppins"/>
                <a:hlinkClick r:id="rId5" tooltip="https://viblo.asia/p/gru-mang-neural-hoi-tiep-voi-nut-co-cong-3P0lPGevZox"/>
              </a:rPr>
              <a:t>link</a:t>
            </a:r>
          </a:p>
          <a:p>
            <a:pPr marL="607640" lvl="1" indent="-303820" algn="just">
              <a:lnSpc>
                <a:spcPts val="3658"/>
              </a:lnSpc>
              <a:buFont typeface="Arial"/>
              <a:buChar char="•"/>
            </a:pPr>
            <a:r>
              <a:rPr lang="en-US" sz="2814" spc="-123">
                <a:solidFill>
                  <a:srgbClr val="FFFFFF"/>
                </a:solidFill>
                <a:latin typeface="Poppins"/>
                <a:ea typeface="Poppins"/>
                <a:cs typeface="Poppins"/>
                <a:sym typeface="Poppins"/>
              </a:rPr>
              <a:t>Human Pose estimation: An overview:</a:t>
            </a:r>
            <a:r>
              <a:rPr lang="en-US" sz="2814" u="sng" spc="-123">
                <a:solidFill>
                  <a:srgbClr val="FFFFFF"/>
                </a:solidFill>
                <a:latin typeface="Poppins"/>
                <a:ea typeface="Poppins"/>
                <a:cs typeface="Poppins"/>
                <a:sym typeface="Poppins"/>
                <a:hlinkClick r:id="rId6" tooltip="https://blog.cads.live/human-pose-estimation-an-overview/#:~:text=Human%20pose%20estimation%20(HPE)%20l%C3%A0,keypoint%20%C4%91%C6%B0%E1%BB%A3c%20g%E1%BB%8Di%20l%C3%A0%20pairs"/>
              </a:rPr>
              <a:t>link</a:t>
            </a:r>
            <a:r>
              <a:rPr lang="en-US" sz="2814" spc="-123">
                <a:solidFill>
                  <a:srgbClr val="FFFFFF"/>
                </a:solidFill>
                <a:latin typeface="Poppins"/>
                <a:ea typeface="Poppins"/>
                <a:cs typeface="Poppins"/>
                <a:sym typeface="Poppins"/>
              </a:rPr>
              <a:t>.</a:t>
            </a:r>
          </a:p>
          <a:p>
            <a:pPr marL="607640" lvl="1" indent="-303820" algn="just">
              <a:lnSpc>
                <a:spcPts val="3658"/>
              </a:lnSpc>
              <a:buFont typeface="Arial"/>
              <a:buChar char="•"/>
            </a:pPr>
            <a:r>
              <a:rPr lang="en-US" sz="2814" spc="-123">
                <a:solidFill>
                  <a:srgbClr val="FFFFFF"/>
                </a:solidFill>
                <a:latin typeface="Poppins"/>
                <a:ea typeface="Poppins"/>
                <a:cs typeface="Poppins"/>
                <a:sym typeface="Poppins"/>
              </a:rPr>
              <a:t>GRU vs. Bi-GRU: which one is going to win?: </a:t>
            </a:r>
            <a:r>
              <a:rPr lang="en-US" sz="2814" u="sng" spc="-123">
                <a:solidFill>
                  <a:srgbClr val="FFFFFF"/>
                </a:solidFill>
                <a:latin typeface="Poppins"/>
                <a:ea typeface="Poppins"/>
                <a:cs typeface="Poppins"/>
                <a:sym typeface="Poppins"/>
                <a:hlinkClick r:id="rId7" tooltip="http://vtiya.medium.com/gru-vs-bi-gru-which-one-is-going-to-win-58a45ede5fba"/>
              </a:rPr>
              <a:t>link</a:t>
            </a:r>
          </a:p>
        </p:txBody>
      </p:sp>
      <p:sp>
        <p:nvSpPr>
          <p:cNvPr id="10" name="Freeform 10"/>
          <p:cNvSpPr/>
          <p:nvPr/>
        </p:nvSpPr>
        <p:spPr>
          <a:xfrm>
            <a:off x="1201692" y="5882823"/>
            <a:ext cx="6812055" cy="3666124"/>
          </a:xfrm>
          <a:custGeom>
            <a:avLst/>
            <a:gdLst/>
            <a:ahLst/>
            <a:cxnLst/>
            <a:rect l="l" t="t" r="r" b="b"/>
            <a:pathLst>
              <a:path w="6812055" h="3666124">
                <a:moveTo>
                  <a:pt x="0" y="0"/>
                </a:moveTo>
                <a:lnTo>
                  <a:pt x="6812056" y="0"/>
                </a:lnTo>
                <a:lnTo>
                  <a:pt x="6812056" y="3666124"/>
                </a:lnTo>
                <a:lnTo>
                  <a:pt x="0" y="36661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1319912" y="5314950"/>
            <a:ext cx="5787518" cy="4261718"/>
          </a:xfrm>
          <a:custGeom>
            <a:avLst/>
            <a:gdLst/>
            <a:ahLst/>
            <a:cxnLst/>
            <a:rect l="l" t="t" r="r" b="b"/>
            <a:pathLst>
              <a:path w="5787518" h="4261718">
                <a:moveTo>
                  <a:pt x="0" y="0"/>
                </a:moveTo>
                <a:lnTo>
                  <a:pt x="5787519" y="0"/>
                </a:lnTo>
                <a:lnTo>
                  <a:pt x="5787519" y="4261718"/>
                </a:lnTo>
                <a:lnTo>
                  <a:pt x="0" y="42617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079838" y="3569071"/>
            <a:ext cx="1179462" cy="1219331"/>
          </a:xfrm>
          <a:custGeom>
            <a:avLst/>
            <a:gdLst/>
            <a:ahLst/>
            <a:cxnLst/>
            <a:rect l="l" t="t" r="r" b="b"/>
            <a:pathLst>
              <a:path w="1179462" h="1219331">
                <a:moveTo>
                  <a:pt x="0" y="0"/>
                </a:moveTo>
                <a:lnTo>
                  <a:pt x="1179462" y="0"/>
                </a:lnTo>
                <a:lnTo>
                  <a:pt x="1179462" y="1219331"/>
                </a:lnTo>
                <a:lnTo>
                  <a:pt x="0" y="12193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4080537" y="7170882"/>
            <a:ext cx="1054365" cy="1090006"/>
          </a:xfrm>
          <a:custGeom>
            <a:avLst/>
            <a:gdLst/>
            <a:ahLst/>
            <a:cxnLst/>
            <a:rect l="l" t="t" r="r" b="b"/>
            <a:pathLst>
              <a:path w="1054365" h="1090006">
                <a:moveTo>
                  <a:pt x="0" y="0"/>
                </a:moveTo>
                <a:lnTo>
                  <a:pt x="1054366" y="0"/>
                </a:lnTo>
                <a:lnTo>
                  <a:pt x="1054366" y="1090006"/>
                </a:lnTo>
                <a:lnTo>
                  <a:pt x="0" y="10900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7DB3"/>
        </a:solidFill>
        <a:effectLst/>
      </p:bgPr>
    </p:bg>
    <p:spTree>
      <p:nvGrpSpPr>
        <p:cNvPr id="1" name=""/>
        <p:cNvGrpSpPr/>
        <p:nvPr/>
      </p:nvGrpSpPr>
      <p:grpSpPr>
        <a:xfrm>
          <a:off x="0" y="0"/>
          <a:ext cx="0" cy="0"/>
          <a:chOff x="0" y="0"/>
          <a:chExt cx="0" cy="0"/>
        </a:xfrm>
      </p:grpSpPr>
      <p:sp>
        <p:nvSpPr>
          <p:cNvPr id="2" name="Freeform 2"/>
          <p:cNvSpPr/>
          <p:nvPr/>
        </p:nvSpPr>
        <p:spPr>
          <a:xfrm>
            <a:off x="0" y="0"/>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7716901" y="-1"/>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4" name="TextBox 4"/>
          <p:cNvSpPr txBox="1"/>
          <p:nvPr/>
        </p:nvSpPr>
        <p:spPr>
          <a:xfrm>
            <a:off x="2854198" y="1008414"/>
            <a:ext cx="12579603" cy="1287120"/>
          </a:xfrm>
          <a:prstGeom prst="rect">
            <a:avLst/>
          </a:prstGeom>
        </p:spPr>
        <p:txBody>
          <a:bodyPr lIns="0" tIns="0" rIns="0" bIns="0" rtlCol="0" anchor="t">
            <a:spAutoFit/>
          </a:bodyPr>
          <a:lstStyle/>
          <a:p>
            <a:pPr algn="ctr">
              <a:lnSpc>
                <a:spcPts val="8547"/>
              </a:lnSpc>
            </a:pPr>
            <a:r>
              <a:rPr lang="en-US" sz="8299">
                <a:solidFill>
                  <a:srgbClr val="FFFFFF"/>
                </a:solidFill>
                <a:latin typeface="Arial"/>
                <a:ea typeface="Arial"/>
                <a:cs typeface="Arial"/>
                <a:sym typeface="Arial"/>
              </a:rPr>
              <a:t>PHÂN CÔNG THỰC HIỆN</a:t>
            </a:r>
          </a:p>
        </p:txBody>
      </p:sp>
      <p:sp>
        <p:nvSpPr>
          <p:cNvPr id="5" name="Freeform 5"/>
          <p:cNvSpPr/>
          <p:nvPr/>
        </p:nvSpPr>
        <p:spPr>
          <a:xfrm>
            <a:off x="-4150884" y="2134178"/>
            <a:ext cx="7812284" cy="6803789"/>
          </a:xfrm>
          <a:custGeom>
            <a:avLst/>
            <a:gdLst/>
            <a:ahLst/>
            <a:cxnLst/>
            <a:rect l="l" t="t" r="r" b="b"/>
            <a:pathLst>
              <a:path w="7812284" h="6803789">
                <a:moveTo>
                  <a:pt x="0" y="0"/>
                </a:moveTo>
                <a:lnTo>
                  <a:pt x="7812284" y="0"/>
                </a:lnTo>
                <a:lnTo>
                  <a:pt x="7812284" y="6803789"/>
                </a:lnTo>
                <a:lnTo>
                  <a:pt x="0" y="68037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4292495" y="2295534"/>
            <a:ext cx="5567567" cy="6642433"/>
          </a:xfrm>
          <a:custGeom>
            <a:avLst/>
            <a:gdLst/>
            <a:ahLst/>
            <a:cxnLst/>
            <a:rect l="l" t="t" r="r" b="b"/>
            <a:pathLst>
              <a:path w="5567567" h="6642433">
                <a:moveTo>
                  <a:pt x="0" y="0"/>
                </a:moveTo>
                <a:lnTo>
                  <a:pt x="5567567" y="0"/>
                </a:lnTo>
                <a:lnTo>
                  <a:pt x="5567567" y="6642433"/>
                </a:lnTo>
                <a:lnTo>
                  <a:pt x="0" y="66424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4953091" y="2503583"/>
            <a:ext cx="978216" cy="1011283"/>
          </a:xfrm>
          <a:custGeom>
            <a:avLst/>
            <a:gdLst/>
            <a:ahLst/>
            <a:cxnLst/>
            <a:rect l="l" t="t" r="r" b="b"/>
            <a:pathLst>
              <a:path w="978216" h="1011283">
                <a:moveTo>
                  <a:pt x="0" y="0"/>
                </a:moveTo>
                <a:lnTo>
                  <a:pt x="978216" y="0"/>
                </a:lnTo>
                <a:lnTo>
                  <a:pt x="978216" y="1011282"/>
                </a:lnTo>
                <a:lnTo>
                  <a:pt x="0" y="1011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8" name="Group 8"/>
          <p:cNvGrpSpPr/>
          <p:nvPr/>
        </p:nvGrpSpPr>
        <p:grpSpPr>
          <a:xfrm>
            <a:off x="15316324" y="375396"/>
            <a:ext cx="2744071" cy="653033"/>
            <a:chOff x="0" y="0"/>
            <a:chExt cx="722718" cy="171992"/>
          </a:xfrm>
        </p:grpSpPr>
        <p:sp>
          <p:nvSpPr>
            <p:cNvPr id="9" name="Freeform 9"/>
            <p:cNvSpPr/>
            <p:nvPr/>
          </p:nvSpPr>
          <p:spPr>
            <a:xfrm>
              <a:off x="0" y="0"/>
              <a:ext cx="722718" cy="171992"/>
            </a:xfrm>
            <a:custGeom>
              <a:avLst/>
              <a:gdLst/>
              <a:ahLst/>
              <a:cxnLst/>
              <a:rect l="l" t="t" r="r" b="b"/>
              <a:pathLst>
                <a:path w="722718" h="171992">
                  <a:moveTo>
                    <a:pt x="85996" y="0"/>
                  </a:moveTo>
                  <a:lnTo>
                    <a:pt x="636722" y="0"/>
                  </a:lnTo>
                  <a:cubicBezTo>
                    <a:pt x="659530" y="0"/>
                    <a:pt x="681403" y="9060"/>
                    <a:pt x="697531" y="25188"/>
                  </a:cubicBezTo>
                  <a:cubicBezTo>
                    <a:pt x="713658" y="41315"/>
                    <a:pt x="722718" y="63189"/>
                    <a:pt x="722718" y="85996"/>
                  </a:cubicBezTo>
                  <a:lnTo>
                    <a:pt x="722718" y="85996"/>
                  </a:lnTo>
                  <a:cubicBezTo>
                    <a:pt x="722718" y="108804"/>
                    <a:pt x="713658" y="130677"/>
                    <a:pt x="697531" y="146805"/>
                  </a:cubicBezTo>
                  <a:cubicBezTo>
                    <a:pt x="681403" y="162932"/>
                    <a:pt x="659530" y="171992"/>
                    <a:pt x="636722"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5483FF"/>
            </a:solidFill>
          </p:spPr>
          <p:txBody>
            <a:bodyPr/>
            <a:lstStyle/>
            <a:p>
              <a:endParaRPr lang="en-US"/>
            </a:p>
          </p:txBody>
        </p:sp>
        <p:sp>
          <p:nvSpPr>
            <p:cNvPr id="10" name="TextBox 10"/>
            <p:cNvSpPr txBox="1"/>
            <p:nvPr/>
          </p:nvSpPr>
          <p:spPr>
            <a:xfrm>
              <a:off x="0" y="-66675"/>
              <a:ext cx="722718" cy="238667"/>
            </a:xfrm>
            <a:prstGeom prst="rect">
              <a:avLst/>
            </a:prstGeom>
          </p:spPr>
          <p:txBody>
            <a:bodyPr lIns="50800" tIns="50800" rIns="50800" bIns="50800" rtlCol="0" anchor="ctr"/>
            <a:lstStyle/>
            <a:p>
              <a:pPr algn="ctr">
                <a:lnSpc>
                  <a:spcPts val="2800"/>
                </a:lnSpc>
              </a:pPr>
              <a:endParaRPr/>
            </a:p>
          </p:txBody>
        </p:sp>
      </p:grpSp>
      <p:graphicFrame>
        <p:nvGraphicFramePr>
          <p:cNvPr id="11" name="Table 11"/>
          <p:cNvGraphicFramePr>
            <a:graphicFrameLocks noGrp="1"/>
          </p:cNvGraphicFramePr>
          <p:nvPr/>
        </p:nvGraphicFramePr>
        <p:xfrm>
          <a:off x="3563611" y="2793403"/>
          <a:ext cx="11160776" cy="5646697"/>
        </p:xfrm>
        <a:graphic>
          <a:graphicData uri="http://schemas.openxmlformats.org/drawingml/2006/table">
            <a:tbl>
              <a:tblPr/>
              <a:tblGrid>
                <a:gridCol w="2790194">
                  <a:extLst>
                    <a:ext uri="{9D8B030D-6E8A-4147-A177-3AD203B41FA5}">
                      <a16:colId xmlns:a16="http://schemas.microsoft.com/office/drawing/2014/main" val="20000"/>
                    </a:ext>
                  </a:extLst>
                </a:gridCol>
                <a:gridCol w="2790194">
                  <a:extLst>
                    <a:ext uri="{9D8B030D-6E8A-4147-A177-3AD203B41FA5}">
                      <a16:colId xmlns:a16="http://schemas.microsoft.com/office/drawing/2014/main" val="20001"/>
                    </a:ext>
                  </a:extLst>
                </a:gridCol>
                <a:gridCol w="2790194">
                  <a:extLst>
                    <a:ext uri="{9D8B030D-6E8A-4147-A177-3AD203B41FA5}">
                      <a16:colId xmlns:a16="http://schemas.microsoft.com/office/drawing/2014/main" val="20002"/>
                    </a:ext>
                  </a:extLst>
                </a:gridCol>
                <a:gridCol w="2790194">
                  <a:extLst>
                    <a:ext uri="{9D8B030D-6E8A-4147-A177-3AD203B41FA5}">
                      <a16:colId xmlns:a16="http://schemas.microsoft.com/office/drawing/2014/main" val="20003"/>
                    </a:ext>
                  </a:extLst>
                </a:gridCol>
              </a:tblGrid>
              <a:tr h="806671">
                <a:tc>
                  <a:txBody>
                    <a:bodyPr/>
                    <a:lstStyle/>
                    <a:p>
                      <a:pPr algn="l">
                        <a:lnSpc>
                          <a:spcPts val="2519"/>
                        </a:lnSpc>
                        <a:defRPr/>
                      </a:pPr>
                      <a:r>
                        <a:rPr lang="en-US" sz="1799" b="1">
                          <a:solidFill>
                            <a:srgbClr val="022379"/>
                          </a:solidFill>
                          <a:latin typeface="Poppins Bold"/>
                          <a:ea typeface="Poppins Bold"/>
                          <a:cs typeface="Poppins Bold"/>
                          <a:sym typeface="Poppins Bold"/>
                        </a:rPr>
                        <a:t>Nhiệm vụ</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Nguyễn Văn Huy</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Nguyễn Phan Thanh</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Tổng thành phần</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extLst>
                  <a:ext uri="{0D108BD9-81ED-4DB2-BD59-A6C34878D82A}">
                    <a16:rowId xmlns:a16="http://schemas.microsoft.com/office/drawing/2014/main" val="10000"/>
                  </a:ext>
                </a:extLst>
              </a:tr>
              <a:tr h="806671">
                <a:tc>
                  <a:txBody>
                    <a:bodyPr/>
                    <a:lstStyle/>
                    <a:p>
                      <a:pPr algn="l">
                        <a:lnSpc>
                          <a:spcPts val="2519"/>
                        </a:lnSpc>
                        <a:defRPr/>
                      </a:pPr>
                      <a:r>
                        <a:rPr lang="en-US" sz="1799">
                          <a:solidFill>
                            <a:srgbClr val="022379"/>
                          </a:solidFill>
                          <a:latin typeface="Poppins"/>
                          <a:ea typeface="Poppins"/>
                          <a:cs typeface="Poppins"/>
                          <a:sym typeface="Poppins"/>
                        </a:rPr>
                        <a:t>Tìm tài liệu</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20%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6671">
                <a:tc>
                  <a:txBody>
                    <a:bodyPr/>
                    <a:lstStyle/>
                    <a:p>
                      <a:pPr algn="l">
                        <a:lnSpc>
                          <a:spcPts val="2519"/>
                        </a:lnSpc>
                        <a:defRPr/>
                      </a:pPr>
                      <a:r>
                        <a:rPr lang="en-US" sz="1799">
                          <a:solidFill>
                            <a:srgbClr val="022379"/>
                          </a:solidFill>
                          <a:latin typeface="Poppins"/>
                          <a:ea typeface="Poppins"/>
                          <a:cs typeface="Poppins"/>
                          <a:sym typeface="Poppins"/>
                        </a:rPr>
                        <a:t>Đề xuất giải pháp</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x</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6671">
                <a:tc>
                  <a:txBody>
                    <a:bodyPr/>
                    <a:lstStyle/>
                    <a:p>
                      <a:pPr algn="l">
                        <a:lnSpc>
                          <a:spcPts val="2519"/>
                        </a:lnSpc>
                        <a:defRPr/>
                      </a:pPr>
                      <a:r>
                        <a:rPr lang="en-US" sz="1799">
                          <a:solidFill>
                            <a:srgbClr val="022379"/>
                          </a:solidFill>
                          <a:latin typeface="Poppins"/>
                          <a:ea typeface="Poppins"/>
                          <a:cs typeface="Poppins"/>
                          <a:sym typeface="Poppins"/>
                        </a:rPr>
                        <a:t>Lập trình</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20%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20%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40%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6671">
                <a:tc>
                  <a:txBody>
                    <a:bodyPr/>
                    <a:lstStyle/>
                    <a:p>
                      <a:pPr algn="l">
                        <a:lnSpc>
                          <a:spcPts val="2519"/>
                        </a:lnSpc>
                        <a:defRPr/>
                      </a:pPr>
                      <a:r>
                        <a:rPr lang="en-US" sz="1799">
                          <a:solidFill>
                            <a:srgbClr val="022379"/>
                          </a:solidFill>
                          <a:latin typeface="Poppins"/>
                          <a:ea typeface="Poppins"/>
                          <a:cs typeface="Poppins"/>
                          <a:sym typeface="Poppins"/>
                        </a:rPr>
                        <a:t>Test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x</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06671">
                <a:tc>
                  <a:txBody>
                    <a:bodyPr/>
                    <a:lstStyle/>
                    <a:p>
                      <a:pPr algn="l">
                        <a:lnSpc>
                          <a:spcPts val="2519"/>
                        </a:lnSpc>
                        <a:defRPr/>
                      </a:pPr>
                      <a:r>
                        <a:rPr lang="en-US" sz="1799">
                          <a:solidFill>
                            <a:srgbClr val="022379"/>
                          </a:solidFill>
                          <a:latin typeface="Poppins"/>
                          <a:ea typeface="Poppins"/>
                          <a:cs typeface="Poppins"/>
                          <a:sym typeface="Poppins"/>
                        </a:rPr>
                        <a:t>Slide</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20%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06671">
                <a:tc>
                  <a:txBody>
                    <a:bodyPr/>
                    <a:lstStyle/>
                    <a:p>
                      <a:pPr algn="l">
                        <a:lnSpc>
                          <a:spcPts val="2519"/>
                        </a:lnSpc>
                        <a:defRPr/>
                      </a:pPr>
                      <a:r>
                        <a:rPr lang="en-US" sz="1799" b="1">
                          <a:solidFill>
                            <a:srgbClr val="022379"/>
                          </a:solidFill>
                          <a:latin typeface="Poppins Bold"/>
                          <a:ea typeface="Poppins Bold"/>
                          <a:cs typeface="Poppins Bold"/>
                          <a:sym typeface="Poppins Bold"/>
                        </a:rPr>
                        <a:t>Tổng</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D2FF"/>
                    </a:solidFill>
                  </a:tcPr>
                </a:tc>
                <a:tc>
                  <a:txBody>
                    <a:bodyPr/>
                    <a:lstStyle/>
                    <a:p>
                      <a:pPr algn="l">
                        <a:lnSpc>
                          <a:spcPts val="2519"/>
                        </a:lnSpc>
                        <a:defRPr/>
                      </a:pPr>
                      <a:r>
                        <a:rPr lang="en-US" sz="1799">
                          <a:solidFill>
                            <a:srgbClr val="022379"/>
                          </a:solidFill>
                          <a:latin typeface="Poppins"/>
                          <a:ea typeface="Poppins"/>
                          <a:cs typeface="Poppins"/>
                          <a:sym typeface="Poppins"/>
                        </a:rPr>
                        <a:t>50%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50%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100%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2" name="TextBox 12"/>
          <p:cNvSpPr txBox="1"/>
          <p:nvPr/>
        </p:nvSpPr>
        <p:spPr>
          <a:xfrm>
            <a:off x="15397558" y="461280"/>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7DB3"/>
        </a:solidFill>
        <a:effectLst/>
      </p:bgPr>
    </p:bg>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4" name="TextBox 4"/>
          <p:cNvSpPr txBox="1"/>
          <p:nvPr/>
        </p:nvSpPr>
        <p:spPr>
          <a:xfrm>
            <a:off x="2854198" y="1008414"/>
            <a:ext cx="12579603" cy="1287120"/>
          </a:xfrm>
          <a:prstGeom prst="rect">
            <a:avLst/>
          </a:prstGeom>
        </p:spPr>
        <p:txBody>
          <a:bodyPr lIns="0" tIns="0" rIns="0" bIns="0" rtlCol="0" anchor="t">
            <a:spAutoFit/>
          </a:bodyPr>
          <a:lstStyle/>
          <a:p>
            <a:pPr algn="ctr">
              <a:lnSpc>
                <a:spcPts val="8547"/>
              </a:lnSpc>
            </a:pPr>
            <a:r>
              <a:rPr lang="en-US" sz="8299">
                <a:solidFill>
                  <a:srgbClr val="FFFFFF"/>
                </a:solidFill>
                <a:latin typeface="Arial"/>
                <a:ea typeface="Arial"/>
                <a:cs typeface="Arial"/>
                <a:sym typeface="Arial"/>
              </a:rPr>
              <a:t>ĐÁNH GIÁ</a:t>
            </a:r>
          </a:p>
        </p:txBody>
      </p:sp>
      <p:sp>
        <p:nvSpPr>
          <p:cNvPr id="5" name="Freeform 5"/>
          <p:cNvSpPr/>
          <p:nvPr/>
        </p:nvSpPr>
        <p:spPr>
          <a:xfrm>
            <a:off x="-4150884" y="2134178"/>
            <a:ext cx="7812284" cy="6803789"/>
          </a:xfrm>
          <a:custGeom>
            <a:avLst/>
            <a:gdLst/>
            <a:ahLst/>
            <a:cxnLst/>
            <a:rect l="l" t="t" r="r" b="b"/>
            <a:pathLst>
              <a:path w="7812284" h="6803789">
                <a:moveTo>
                  <a:pt x="0" y="0"/>
                </a:moveTo>
                <a:lnTo>
                  <a:pt x="7812284" y="0"/>
                </a:lnTo>
                <a:lnTo>
                  <a:pt x="7812284" y="6803789"/>
                </a:lnTo>
                <a:lnTo>
                  <a:pt x="0" y="68037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4292495" y="2295534"/>
            <a:ext cx="5567567" cy="6642433"/>
          </a:xfrm>
          <a:custGeom>
            <a:avLst/>
            <a:gdLst/>
            <a:ahLst/>
            <a:cxnLst/>
            <a:rect l="l" t="t" r="r" b="b"/>
            <a:pathLst>
              <a:path w="5567567" h="6642433">
                <a:moveTo>
                  <a:pt x="0" y="0"/>
                </a:moveTo>
                <a:lnTo>
                  <a:pt x="5567567" y="0"/>
                </a:lnTo>
                <a:lnTo>
                  <a:pt x="5567567" y="6642433"/>
                </a:lnTo>
                <a:lnTo>
                  <a:pt x="0" y="66424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4953091" y="2503583"/>
            <a:ext cx="978216" cy="1011283"/>
          </a:xfrm>
          <a:custGeom>
            <a:avLst/>
            <a:gdLst/>
            <a:ahLst/>
            <a:cxnLst/>
            <a:rect l="l" t="t" r="r" b="b"/>
            <a:pathLst>
              <a:path w="978216" h="1011283">
                <a:moveTo>
                  <a:pt x="0" y="0"/>
                </a:moveTo>
                <a:lnTo>
                  <a:pt x="978216" y="0"/>
                </a:lnTo>
                <a:lnTo>
                  <a:pt x="978216" y="1011282"/>
                </a:lnTo>
                <a:lnTo>
                  <a:pt x="0" y="1011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8" name="Group 8"/>
          <p:cNvGrpSpPr/>
          <p:nvPr/>
        </p:nvGrpSpPr>
        <p:grpSpPr>
          <a:xfrm>
            <a:off x="15316324" y="375396"/>
            <a:ext cx="2744071" cy="653033"/>
            <a:chOff x="0" y="0"/>
            <a:chExt cx="722718" cy="171992"/>
          </a:xfrm>
        </p:grpSpPr>
        <p:sp>
          <p:nvSpPr>
            <p:cNvPr id="9" name="Freeform 9"/>
            <p:cNvSpPr/>
            <p:nvPr/>
          </p:nvSpPr>
          <p:spPr>
            <a:xfrm>
              <a:off x="0" y="0"/>
              <a:ext cx="722718" cy="171992"/>
            </a:xfrm>
            <a:custGeom>
              <a:avLst/>
              <a:gdLst/>
              <a:ahLst/>
              <a:cxnLst/>
              <a:rect l="l" t="t" r="r" b="b"/>
              <a:pathLst>
                <a:path w="722718" h="171992">
                  <a:moveTo>
                    <a:pt x="85996" y="0"/>
                  </a:moveTo>
                  <a:lnTo>
                    <a:pt x="636722" y="0"/>
                  </a:lnTo>
                  <a:cubicBezTo>
                    <a:pt x="659530" y="0"/>
                    <a:pt x="681403" y="9060"/>
                    <a:pt x="697531" y="25188"/>
                  </a:cubicBezTo>
                  <a:cubicBezTo>
                    <a:pt x="713658" y="41315"/>
                    <a:pt x="722718" y="63189"/>
                    <a:pt x="722718" y="85996"/>
                  </a:cubicBezTo>
                  <a:lnTo>
                    <a:pt x="722718" y="85996"/>
                  </a:lnTo>
                  <a:cubicBezTo>
                    <a:pt x="722718" y="108804"/>
                    <a:pt x="713658" y="130677"/>
                    <a:pt x="697531" y="146805"/>
                  </a:cubicBezTo>
                  <a:cubicBezTo>
                    <a:pt x="681403" y="162932"/>
                    <a:pt x="659530" y="171992"/>
                    <a:pt x="636722"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5483FF"/>
            </a:solidFill>
          </p:spPr>
          <p:txBody>
            <a:bodyPr/>
            <a:lstStyle/>
            <a:p>
              <a:endParaRPr lang="en-US"/>
            </a:p>
          </p:txBody>
        </p:sp>
        <p:sp>
          <p:nvSpPr>
            <p:cNvPr id="10" name="TextBox 10"/>
            <p:cNvSpPr txBox="1"/>
            <p:nvPr/>
          </p:nvSpPr>
          <p:spPr>
            <a:xfrm>
              <a:off x="0" y="-66675"/>
              <a:ext cx="722718" cy="238667"/>
            </a:xfrm>
            <a:prstGeom prst="rect">
              <a:avLst/>
            </a:prstGeom>
          </p:spPr>
          <p:txBody>
            <a:bodyPr lIns="50800" tIns="50800" rIns="50800" bIns="50800" rtlCol="0" anchor="ctr"/>
            <a:lstStyle/>
            <a:p>
              <a:pPr algn="ctr">
                <a:lnSpc>
                  <a:spcPts val="2800"/>
                </a:lnSpc>
              </a:pPr>
              <a:endParaRPr/>
            </a:p>
          </p:txBody>
        </p:sp>
      </p:grpSp>
      <p:graphicFrame>
        <p:nvGraphicFramePr>
          <p:cNvPr id="11" name="Table 11"/>
          <p:cNvGraphicFramePr>
            <a:graphicFrameLocks noGrp="1"/>
          </p:cNvGraphicFramePr>
          <p:nvPr/>
        </p:nvGraphicFramePr>
        <p:xfrm>
          <a:off x="3563611" y="2503583"/>
          <a:ext cx="11160780" cy="5909544"/>
        </p:xfrm>
        <a:graphic>
          <a:graphicData uri="http://schemas.openxmlformats.org/drawingml/2006/table">
            <a:tbl>
              <a:tblPr/>
              <a:tblGrid>
                <a:gridCol w="1860130">
                  <a:extLst>
                    <a:ext uri="{9D8B030D-6E8A-4147-A177-3AD203B41FA5}">
                      <a16:colId xmlns:a16="http://schemas.microsoft.com/office/drawing/2014/main" val="20000"/>
                    </a:ext>
                  </a:extLst>
                </a:gridCol>
                <a:gridCol w="1860130">
                  <a:extLst>
                    <a:ext uri="{9D8B030D-6E8A-4147-A177-3AD203B41FA5}">
                      <a16:colId xmlns:a16="http://schemas.microsoft.com/office/drawing/2014/main" val="20001"/>
                    </a:ext>
                  </a:extLst>
                </a:gridCol>
                <a:gridCol w="1860130">
                  <a:extLst>
                    <a:ext uri="{9D8B030D-6E8A-4147-A177-3AD203B41FA5}">
                      <a16:colId xmlns:a16="http://schemas.microsoft.com/office/drawing/2014/main" val="20002"/>
                    </a:ext>
                  </a:extLst>
                </a:gridCol>
                <a:gridCol w="1860130">
                  <a:extLst>
                    <a:ext uri="{9D8B030D-6E8A-4147-A177-3AD203B41FA5}">
                      <a16:colId xmlns:a16="http://schemas.microsoft.com/office/drawing/2014/main" val="20003"/>
                    </a:ext>
                  </a:extLst>
                </a:gridCol>
                <a:gridCol w="1860130">
                  <a:extLst>
                    <a:ext uri="{9D8B030D-6E8A-4147-A177-3AD203B41FA5}">
                      <a16:colId xmlns:a16="http://schemas.microsoft.com/office/drawing/2014/main" val="20004"/>
                    </a:ext>
                  </a:extLst>
                </a:gridCol>
                <a:gridCol w="1860130">
                  <a:extLst>
                    <a:ext uri="{9D8B030D-6E8A-4147-A177-3AD203B41FA5}">
                      <a16:colId xmlns:a16="http://schemas.microsoft.com/office/drawing/2014/main" val="20005"/>
                    </a:ext>
                  </a:extLst>
                </a:gridCol>
              </a:tblGrid>
              <a:tr h="1070250">
                <a:tc>
                  <a:txBody>
                    <a:bodyPr/>
                    <a:lstStyle/>
                    <a:p>
                      <a:pPr algn="l">
                        <a:lnSpc>
                          <a:spcPts val="2519"/>
                        </a:lnSpc>
                        <a:defRPr/>
                      </a:pPr>
                      <a:r>
                        <a:rPr lang="en-US" sz="1799" b="1">
                          <a:solidFill>
                            <a:srgbClr val="022379"/>
                          </a:solidFill>
                          <a:latin typeface="Poppins Bold"/>
                          <a:ea typeface="Poppins Bold"/>
                          <a:cs typeface="Poppins Bold"/>
                          <a:sym typeface="Poppins Bold"/>
                        </a:rPr>
                        <a:t>NHÓM​</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HOÀN THIỆN (60%)​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SLIDE (20%)​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Ý TƯỞNG (10%)​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TÍNH ỨNG DỤNG (10%)​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TỔNG​</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extLst>
                  <a:ext uri="{0D108BD9-81ED-4DB2-BD59-A6C34878D82A}">
                    <a16:rowId xmlns:a16="http://schemas.microsoft.com/office/drawing/2014/main" val="10000"/>
                  </a:ext>
                </a:extLst>
              </a:tr>
              <a:tr h="806549">
                <a:tc>
                  <a:txBody>
                    <a:bodyPr/>
                    <a:lstStyle/>
                    <a:p>
                      <a:pPr algn="l">
                        <a:lnSpc>
                          <a:spcPts val="2519"/>
                        </a:lnSpc>
                        <a:defRPr/>
                      </a:pPr>
                      <a:r>
                        <a:rPr lang="en-US" sz="1799">
                          <a:solidFill>
                            <a:srgbClr val="022379"/>
                          </a:solidFill>
                          <a:latin typeface="Poppins"/>
                          <a:ea typeface="Poppins"/>
                          <a:cs typeface="Poppins"/>
                          <a:sym typeface="Poppins"/>
                        </a:rPr>
                        <a:t>TBN​</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6549">
                <a:tc>
                  <a:txBody>
                    <a:bodyPr/>
                    <a:lstStyle/>
                    <a:p>
                      <a:pPr algn="l">
                        <a:lnSpc>
                          <a:spcPts val="2519"/>
                        </a:lnSpc>
                        <a:defRPr/>
                      </a:pPr>
                      <a:r>
                        <a:rPr lang="en-US" sz="1799">
                          <a:solidFill>
                            <a:srgbClr val="022379"/>
                          </a:solidFill>
                          <a:latin typeface="Poppins"/>
                          <a:ea typeface="Poppins"/>
                          <a:cs typeface="Poppins"/>
                          <a:sym typeface="Poppins"/>
                        </a:rPr>
                        <a:t>DH​</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6549">
                <a:tc>
                  <a:txBody>
                    <a:bodyPr/>
                    <a:lstStyle/>
                    <a:p>
                      <a:pPr algn="l">
                        <a:lnSpc>
                          <a:spcPts val="2519"/>
                        </a:lnSpc>
                        <a:defRPr/>
                      </a:pPr>
                      <a:r>
                        <a:rPr lang="en-US" sz="1799">
                          <a:solidFill>
                            <a:srgbClr val="022379"/>
                          </a:solidFill>
                          <a:latin typeface="Poppins"/>
                          <a:ea typeface="Poppins"/>
                          <a:cs typeface="Poppins"/>
                          <a:sym typeface="Poppins"/>
                        </a:rPr>
                        <a:t>DDD​</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6549">
                <a:tc>
                  <a:txBody>
                    <a:bodyPr/>
                    <a:lstStyle/>
                    <a:p>
                      <a:pPr algn="l">
                        <a:lnSpc>
                          <a:spcPts val="2519"/>
                        </a:lnSpc>
                        <a:defRPr/>
                      </a:pPr>
                      <a:r>
                        <a:rPr lang="en-US" sz="1799">
                          <a:solidFill>
                            <a:srgbClr val="022379"/>
                          </a:solidFill>
                          <a:latin typeface="Poppins"/>
                          <a:ea typeface="Poppins"/>
                          <a:cs typeface="Poppins"/>
                          <a:sym typeface="Poppins"/>
                        </a:rPr>
                        <a:t>DTT​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06549">
                <a:tc>
                  <a:txBody>
                    <a:bodyPr/>
                    <a:lstStyle/>
                    <a:p>
                      <a:pPr algn="l">
                        <a:lnSpc>
                          <a:spcPts val="2519"/>
                        </a:lnSpc>
                        <a:defRPr/>
                      </a:pPr>
                      <a:r>
                        <a:rPr lang="en-US" sz="1799">
                          <a:solidFill>
                            <a:srgbClr val="022379"/>
                          </a:solidFill>
                          <a:latin typeface="Poppins"/>
                          <a:ea typeface="Poppins"/>
                          <a:cs typeface="Poppins"/>
                          <a:sym typeface="Poppins"/>
                        </a:rPr>
                        <a:t>TBT​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06549">
                <a:tc>
                  <a:txBody>
                    <a:bodyPr/>
                    <a:lstStyle/>
                    <a:p>
                      <a:pPr algn="l">
                        <a:lnSpc>
                          <a:spcPts val="2519"/>
                        </a:lnSpc>
                        <a:defRPr/>
                      </a:pPr>
                      <a:r>
                        <a:rPr lang="en-US" sz="1799">
                          <a:solidFill>
                            <a:srgbClr val="022379"/>
                          </a:solidFill>
                          <a:latin typeface="Poppins"/>
                          <a:ea typeface="Poppins"/>
                          <a:cs typeface="Poppins"/>
                          <a:sym typeface="Poppins"/>
                        </a:rPr>
                        <a:t>CHK​</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2" name="TextBox 12"/>
          <p:cNvSpPr txBox="1"/>
          <p:nvPr/>
        </p:nvSpPr>
        <p:spPr>
          <a:xfrm>
            <a:off x="15397558" y="461280"/>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7DB3"/>
        </a:solidFill>
        <a:effectLst/>
      </p:bgPr>
    </p:bg>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4" name="TextBox 4"/>
          <p:cNvSpPr txBox="1"/>
          <p:nvPr/>
        </p:nvSpPr>
        <p:spPr>
          <a:xfrm>
            <a:off x="2854198" y="1008414"/>
            <a:ext cx="12579603" cy="1287120"/>
          </a:xfrm>
          <a:prstGeom prst="rect">
            <a:avLst/>
          </a:prstGeom>
        </p:spPr>
        <p:txBody>
          <a:bodyPr lIns="0" tIns="0" rIns="0" bIns="0" rtlCol="0" anchor="t">
            <a:spAutoFit/>
          </a:bodyPr>
          <a:lstStyle/>
          <a:p>
            <a:pPr algn="ctr">
              <a:lnSpc>
                <a:spcPts val="8547"/>
              </a:lnSpc>
            </a:pPr>
            <a:r>
              <a:rPr lang="en-US" sz="8299">
                <a:solidFill>
                  <a:srgbClr val="FFFFFF"/>
                </a:solidFill>
                <a:latin typeface="Arial"/>
                <a:ea typeface="Arial"/>
                <a:cs typeface="Arial"/>
                <a:sym typeface="Arial"/>
              </a:rPr>
              <a:t>ĐÁNH GIÁ</a:t>
            </a:r>
          </a:p>
        </p:txBody>
      </p:sp>
      <p:sp>
        <p:nvSpPr>
          <p:cNvPr id="5" name="Freeform 5"/>
          <p:cNvSpPr/>
          <p:nvPr/>
        </p:nvSpPr>
        <p:spPr>
          <a:xfrm>
            <a:off x="-4150884" y="2134178"/>
            <a:ext cx="7812284" cy="6803789"/>
          </a:xfrm>
          <a:custGeom>
            <a:avLst/>
            <a:gdLst/>
            <a:ahLst/>
            <a:cxnLst/>
            <a:rect l="l" t="t" r="r" b="b"/>
            <a:pathLst>
              <a:path w="7812284" h="6803789">
                <a:moveTo>
                  <a:pt x="0" y="0"/>
                </a:moveTo>
                <a:lnTo>
                  <a:pt x="7812284" y="0"/>
                </a:lnTo>
                <a:lnTo>
                  <a:pt x="7812284" y="6803789"/>
                </a:lnTo>
                <a:lnTo>
                  <a:pt x="0" y="68037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4292495" y="2295534"/>
            <a:ext cx="5567567" cy="6642433"/>
          </a:xfrm>
          <a:custGeom>
            <a:avLst/>
            <a:gdLst/>
            <a:ahLst/>
            <a:cxnLst/>
            <a:rect l="l" t="t" r="r" b="b"/>
            <a:pathLst>
              <a:path w="5567567" h="6642433">
                <a:moveTo>
                  <a:pt x="0" y="0"/>
                </a:moveTo>
                <a:lnTo>
                  <a:pt x="5567567" y="0"/>
                </a:lnTo>
                <a:lnTo>
                  <a:pt x="5567567" y="6642433"/>
                </a:lnTo>
                <a:lnTo>
                  <a:pt x="0" y="66424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4953091" y="2503583"/>
            <a:ext cx="978216" cy="1011283"/>
          </a:xfrm>
          <a:custGeom>
            <a:avLst/>
            <a:gdLst/>
            <a:ahLst/>
            <a:cxnLst/>
            <a:rect l="l" t="t" r="r" b="b"/>
            <a:pathLst>
              <a:path w="978216" h="1011283">
                <a:moveTo>
                  <a:pt x="0" y="0"/>
                </a:moveTo>
                <a:lnTo>
                  <a:pt x="978216" y="0"/>
                </a:lnTo>
                <a:lnTo>
                  <a:pt x="978216" y="1011282"/>
                </a:lnTo>
                <a:lnTo>
                  <a:pt x="0" y="1011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8" name="Group 8"/>
          <p:cNvGrpSpPr/>
          <p:nvPr/>
        </p:nvGrpSpPr>
        <p:grpSpPr>
          <a:xfrm>
            <a:off x="15316324" y="375396"/>
            <a:ext cx="2744071" cy="653033"/>
            <a:chOff x="0" y="0"/>
            <a:chExt cx="722718" cy="171992"/>
          </a:xfrm>
        </p:grpSpPr>
        <p:sp>
          <p:nvSpPr>
            <p:cNvPr id="9" name="Freeform 9"/>
            <p:cNvSpPr/>
            <p:nvPr/>
          </p:nvSpPr>
          <p:spPr>
            <a:xfrm>
              <a:off x="0" y="0"/>
              <a:ext cx="722718" cy="171992"/>
            </a:xfrm>
            <a:custGeom>
              <a:avLst/>
              <a:gdLst/>
              <a:ahLst/>
              <a:cxnLst/>
              <a:rect l="l" t="t" r="r" b="b"/>
              <a:pathLst>
                <a:path w="722718" h="171992">
                  <a:moveTo>
                    <a:pt x="85996" y="0"/>
                  </a:moveTo>
                  <a:lnTo>
                    <a:pt x="636722" y="0"/>
                  </a:lnTo>
                  <a:cubicBezTo>
                    <a:pt x="659530" y="0"/>
                    <a:pt x="681403" y="9060"/>
                    <a:pt x="697531" y="25188"/>
                  </a:cubicBezTo>
                  <a:cubicBezTo>
                    <a:pt x="713658" y="41315"/>
                    <a:pt x="722718" y="63189"/>
                    <a:pt x="722718" y="85996"/>
                  </a:cubicBezTo>
                  <a:lnTo>
                    <a:pt x="722718" y="85996"/>
                  </a:lnTo>
                  <a:cubicBezTo>
                    <a:pt x="722718" y="108804"/>
                    <a:pt x="713658" y="130677"/>
                    <a:pt x="697531" y="146805"/>
                  </a:cubicBezTo>
                  <a:cubicBezTo>
                    <a:pt x="681403" y="162932"/>
                    <a:pt x="659530" y="171992"/>
                    <a:pt x="636722"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5483FF"/>
            </a:solidFill>
          </p:spPr>
          <p:txBody>
            <a:bodyPr/>
            <a:lstStyle/>
            <a:p>
              <a:endParaRPr lang="en-US"/>
            </a:p>
          </p:txBody>
        </p:sp>
        <p:sp>
          <p:nvSpPr>
            <p:cNvPr id="10" name="TextBox 10"/>
            <p:cNvSpPr txBox="1"/>
            <p:nvPr/>
          </p:nvSpPr>
          <p:spPr>
            <a:xfrm>
              <a:off x="0" y="-66675"/>
              <a:ext cx="722718" cy="238667"/>
            </a:xfrm>
            <a:prstGeom prst="rect">
              <a:avLst/>
            </a:prstGeom>
          </p:spPr>
          <p:txBody>
            <a:bodyPr lIns="50800" tIns="50800" rIns="50800" bIns="50800" rtlCol="0" anchor="ctr"/>
            <a:lstStyle/>
            <a:p>
              <a:pPr algn="ctr">
                <a:lnSpc>
                  <a:spcPts val="2800"/>
                </a:lnSpc>
              </a:pPr>
              <a:endParaRPr/>
            </a:p>
          </p:txBody>
        </p:sp>
      </p:grpSp>
      <p:graphicFrame>
        <p:nvGraphicFramePr>
          <p:cNvPr id="11" name="Table 11"/>
          <p:cNvGraphicFramePr>
            <a:graphicFrameLocks noGrp="1"/>
          </p:cNvGraphicFramePr>
          <p:nvPr/>
        </p:nvGraphicFramePr>
        <p:xfrm>
          <a:off x="3563611" y="2424755"/>
          <a:ext cx="11160780" cy="6713495"/>
        </p:xfrm>
        <a:graphic>
          <a:graphicData uri="http://schemas.openxmlformats.org/drawingml/2006/table">
            <a:tbl>
              <a:tblPr/>
              <a:tblGrid>
                <a:gridCol w="1860130">
                  <a:extLst>
                    <a:ext uri="{9D8B030D-6E8A-4147-A177-3AD203B41FA5}">
                      <a16:colId xmlns:a16="http://schemas.microsoft.com/office/drawing/2014/main" val="20000"/>
                    </a:ext>
                  </a:extLst>
                </a:gridCol>
                <a:gridCol w="1860130">
                  <a:extLst>
                    <a:ext uri="{9D8B030D-6E8A-4147-A177-3AD203B41FA5}">
                      <a16:colId xmlns:a16="http://schemas.microsoft.com/office/drawing/2014/main" val="20001"/>
                    </a:ext>
                  </a:extLst>
                </a:gridCol>
                <a:gridCol w="1860130">
                  <a:extLst>
                    <a:ext uri="{9D8B030D-6E8A-4147-A177-3AD203B41FA5}">
                      <a16:colId xmlns:a16="http://schemas.microsoft.com/office/drawing/2014/main" val="20002"/>
                    </a:ext>
                  </a:extLst>
                </a:gridCol>
                <a:gridCol w="1860130">
                  <a:extLst>
                    <a:ext uri="{9D8B030D-6E8A-4147-A177-3AD203B41FA5}">
                      <a16:colId xmlns:a16="http://schemas.microsoft.com/office/drawing/2014/main" val="20003"/>
                    </a:ext>
                  </a:extLst>
                </a:gridCol>
                <a:gridCol w="1860130">
                  <a:extLst>
                    <a:ext uri="{9D8B030D-6E8A-4147-A177-3AD203B41FA5}">
                      <a16:colId xmlns:a16="http://schemas.microsoft.com/office/drawing/2014/main" val="20004"/>
                    </a:ext>
                  </a:extLst>
                </a:gridCol>
                <a:gridCol w="1860130">
                  <a:extLst>
                    <a:ext uri="{9D8B030D-6E8A-4147-A177-3AD203B41FA5}">
                      <a16:colId xmlns:a16="http://schemas.microsoft.com/office/drawing/2014/main" val="20005"/>
                    </a:ext>
                  </a:extLst>
                </a:gridCol>
              </a:tblGrid>
              <a:tr h="1069836">
                <a:tc>
                  <a:txBody>
                    <a:bodyPr/>
                    <a:lstStyle/>
                    <a:p>
                      <a:pPr algn="l">
                        <a:lnSpc>
                          <a:spcPts val="2519"/>
                        </a:lnSpc>
                        <a:defRPr/>
                      </a:pPr>
                      <a:r>
                        <a:rPr lang="en-US" sz="1799" b="1">
                          <a:solidFill>
                            <a:srgbClr val="022379"/>
                          </a:solidFill>
                          <a:latin typeface="Poppins Bold"/>
                          <a:ea typeface="Poppins Bold"/>
                          <a:cs typeface="Poppins Bold"/>
                          <a:sym typeface="Poppins Bold"/>
                        </a:rPr>
                        <a:t>NHÓM​</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HOÀN THIỆN (60%)​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SLIDE (20%)​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Ý TƯỞNG (10%)​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TÍNH ỨNG DỤNG (10%)​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TỔNG​</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extLst>
                  <a:ext uri="{0D108BD9-81ED-4DB2-BD59-A6C34878D82A}">
                    <a16:rowId xmlns:a16="http://schemas.microsoft.com/office/drawing/2014/main" val="10000"/>
                  </a:ext>
                </a:extLst>
              </a:tr>
              <a:tr h="806237">
                <a:tc>
                  <a:txBody>
                    <a:bodyPr/>
                    <a:lstStyle/>
                    <a:p>
                      <a:pPr algn="l">
                        <a:lnSpc>
                          <a:spcPts val="2519"/>
                        </a:lnSpc>
                        <a:defRPr/>
                      </a:pPr>
                      <a:r>
                        <a:rPr lang="en-US" sz="1799">
                          <a:solidFill>
                            <a:srgbClr val="022379"/>
                          </a:solidFill>
                          <a:latin typeface="Poppins"/>
                          <a:ea typeface="Poppins"/>
                          <a:cs typeface="Poppins"/>
                          <a:sym typeface="Poppins"/>
                        </a:rPr>
                        <a:t>HTH​</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6237">
                <a:tc>
                  <a:txBody>
                    <a:bodyPr/>
                    <a:lstStyle/>
                    <a:p>
                      <a:pPr algn="l">
                        <a:lnSpc>
                          <a:spcPts val="2519"/>
                        </a:lnSpc>
                        <a:defRPr/>
                      </a:pPr>
                      <a:r>
                        <a:rPr lang="en-US" sz="1799">
                          <a:solidFill>
                            <a:srgbClr val="022379"/>
                          </a:solidFill>
                          <a:latin typeface="Poppins"/>
                          <a:ea typeface="Poppins"/>
                          <a:cs typeface="Poppins"/>
                          <a:sym typeface="Poppins"/>
                        </a:rPr>
                        <a:t>TDT​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6237">
                <a:tc>
                  <a:txBody>
                    <a:bodyPr/>
                    <a:lstStyle/>
                    <a:p>
                      <a:pPr algn="l">
                        <a:lnSpc>
                          <a:spcPts val="2519"/>
                        </a:lnSpc>
                        <a:defRPr/>
                      </a:pPr>
                      <a:r>
                        <a:rPr lang="en-US" sz="1799">
                          <a:solidFill>
                            <a:srgbClr val="022379"/>
                          </a:solidFill>
                          <a:latin typeface="Poppins"/>
                          <a:ea typeface="Poppins"/>
                          <a:cs typeface="Poppins"/>
                          <a:sym typeface="Poppins"/>
                        </a:rPr>
                        <a:t>KK​</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6237">
                <a:tc>
                  <a:txBody>
                    <a:bodyPr/>
                    <a:lstStyle/>
                    <a:p>
                      <a:pPr algn="l">
                        <a:lnSpc>
                          <a:spcPts val="2519"/>
                        </a:lnSpc>
                        <a:defRPr/>
                      </a:pPr>
                      <a:r>
                        <a:rPr lang="en-US" sz="1799">
                          <a:solidFill>
                            <a:srgbClr val="022379"/>
                          </a:solidFill>
                          <a:latin typeface="Poppins"/>
                          <a:ea typeface="Poppins"/>
                          <a:cs typeface="Poppins"/>
                          <a:sym typeface="Poppins"/>
                        </a:rPr>
                        <a:t>HPT​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06237">
                <a:tc>
                  <a:txBody>
                    <a:bodyPr/>
                    <a:lstStyle/>
                    <a:p>
                      <a:pPr algn="l">
                        <a:lnSpc>
                          <a:spcPts val="2519"/>
                        </a:lnSpc>
                        <a:defRPr/>
                      </a:pPr>
                      <a:r>
                        <a:rPr lang="en-US" sz="1799">
                          <a:solidFill>
                            <a:srgbClr val="022379"/>
                          </a:solidFill>
                          <a:latin typeface="Poppins"/>
                          <a:ea typeface="Poppins"/>
                          <a:cs typeface="Poppins"/>
                          <a:sym typeface="Poppins"/>
                        </a:rPr>
                        <a:t>TT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06237">
                <a:tc>
                  <a:txBody>
                    <a:bodyPr/>
                    <a:lstStyle/>
                    <a:p>
                      <a:pPr algn="l">
                        <a:lnSpc>
                          <a:spcPts val="2519"/>
                        </a:lnSpc>
                        <a:defRPr/>
                      </a:pPr>
                      <a:r>
                        <a:rPr lang="en-US" sz="1799">
                          <a:solidFill>
                            <a:srgbClr val="022379"/>
                          </a:solidFill>
                          <a:latin typeface="Poppins"/>
                          <a:ea typeface="Poppins"/>
                          <a:cs typeface="Poppins"/>
                          <a:sym typeface="Poppins"/>
                        </a:rPr>
                        <a:t>BDH​</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06237">
                <a:tc>
                  <a:txBody>
                    <a:bodyPr/>
                    <a:lstStyle/>
                    <a:p>
                      <a:pPr algn="l">
                        <a:lnSpc>
                          <a:spcPts val="2519"/>
                        </a:lnSpc>
                        <a:defRPr/>
                      </a:pPr>
                      <a:r>
                        <a:rPr lang="en-US" sz="1799">
                          <a:solidFill>
                            <a:srgbClr val="022379"/>
                          </a:solidFill>
                          <a:latin typeface="Poppins"/>
                          <a:ea typeface="Poppins"/>
                          <a:cs typeface="Poppins"/>
                          <a:sym typeface="Poppins"/>
                        </a:rPr>
                        <a:t>VPS</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2" name="TextBox 12"/>
          <p:cNvSpPr txBox="1"/>
          <p:nvPr/>
        </p:nvSpPr>
        <p:spPr>
          <a:xfrm>
            <a:off x="15397558" y="461280"/>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7DB3"/>
        </a:solidFill>
        <a:effectLst/>
      </p:bgPr>
    </p:bg>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4" name="TextBox 4"/>
          <p:cNvSpPr txBox="1"/>
          <p:nvPr/>
        </p:nvSpPr>
        <p:spPr>
          <a:xfrm>
            <a:off x="2854198" y="1008414"/>
            <a:ext cx="12579603" cy="1287120"/>
          </a:xfrm>
          <a:prstGeom prst="rect">
            <a:avLst/>
          </a:prstGeom>
        </p:spPr>
        <p:txBody>
          <a:bodyPr lIns="0" tIns="0" rIns="0" bIns="0" rtlCol="0" anchor="t">
            <a:spAutoFit/>
          </a:bodyPr>
          <a:lstStyle/>
          <a:p>
            <a:pPr algn="ctr">
              <a:lnSpc>
                <a:spcPts val="8547"/>
              </a:lnSpc>
            </a:pPr>
            <a:r>
              <a:rPr lang="en-US" sz="8299">
                <a:solidFill>
                  <a:srgbClr val="FFFFFF"/>
                </a:solidFill>
                <a:latin typeface="Arial"/>
                <a:ea typeface="Arial"/>
                <a:cs typeface="Arial"/>
                <a:sym typeface="Arial"/>
              </a:rPr>
              <a:t>ĐÁNH GIÁ</a:t>
            </a:r>
          </a:p>
        </p:txBody>
      </p:sp>
      <p:sp>
        <p:nvSpPr>
          <p:cNvPr id="5" name="Freeform 5"/>
          <p:cNvSpPr/>
          <p:nvPr/>
        </p:nvSpPr>
        <p:spPr>
          <a:xfrm>
            <a:off x="-4150884" y="2134178"/>
            <a:ext cx="7812284" cy="6803789"/>
          </a:xfrm>
          <a:custGeom>
            <a:avLst/>
            <a:gdLst/>
            <a:ahLst/>
            <a:cxnLst/>
            <a:rect l="l" t="t" r="r" b="b"/>
            <a:pathLst>
              <a:path w="7812284" h="6803789">
                <a:moveTo>
                  <a:pt x="0" y="0"/>
                </a:moveTo>
                <a:lnTo>
                  <a:pt x="7812284" y="0"/>
                </a:lnTo>
                <a:lnTo>
                  <a:pt x="7812284" y="6803789"/>
                </a:lnTo>
                <a:lnTo>
                  <a:pt x="0" y="68037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4292495" y="2295534"/>
            <a:ext cx="5567567" cy="6642433"/>
          </a:xfrm>
          <a:custGeom>
            <a:avLst/>
            <a:gdLst/>
            <a:ahLst/>
            <a:cxnLst/>
            <a:rect l="l" t="t" r="r" b="b"/>
            <a:pathLst>
              <a:path w="5567567" h="6642433">
                <a:moveTo>
                  <a:pt x="0" y="0"/>
                </a:moveTo>
                <a:lnTo>
                  <a:pt x="5567567" y="0"/>
                </a:lnTo>
                <a:lnTo>
                  <a:pt x="5567567" y="6642433"/>
                </a:lnTo>
                <a:lnTo>
                  <a:pt x="0" y="66424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4953091" y="2503583"/>
            <a:ext cx="978216" cy="1011283"/>
          </a:xfrm>
          <a:custGeom>
            <a:avLst/>
            <a:gdLst/>
            <a:ahLst/>
            <a:cxnLst/>
            <a:rect l="l" t="t" r="r" b="b"/>
            <a:pathLst>
              <a:path w="978216" h="1011283">
                <a:moveTo>
                  <a:pt x="0" y="0"/>
                </a:moveTo>
                <a:lnTo>
                  <a:pt x="978216" y="0"/>
                </a:lnTo>
                <a:lnTo>
                  <a:pt x="978216" y="1011282"/>
                </a:lnTo>
                <a:lnTo>
                  <a:pt x="0" y="1011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8" name="Group 8"/>
          <p:cNvGrpSpPr/>
          <p:nvPr/>
        </p:nvGrpSpPr>
        <p:grpSpPr>
          <a:xfrm>
            <a:off x="15316324" y="375396"/>
            <a:ext cx="2744071" cy="653033"/>
            <a:chOff x="0" y="0"/>
            <a:chExt cx="722718" cy="171992"/>
          </a:xfrm>
        </p:grpSpPr>
        <p:sp>
          <p:nvSpPr>
            <p:cNvPr id="9" name="Freeform 9"/>
            <p:cNvSpPr/>
            <p:nvPr/>
          </p:nvSpPr>
          <p:spPr>
            <a:xfrm>
              <a:off x="0" y="0"/>
              <a:ext cx="722718" cy="171992"/>
            </a:xfrm>
            <a:custGeom>
              <a:avLst/>
              <a:gdLst/>
              <a:ahLst/>
              <a:cxnLst/>
              <a:rect l="l" t="t" r="r" b="b"/>
              <a:pathLst>
                <a:path w="722718" h="171992">
                  <a:moveTo>
                    <a:pt x="85996" y="0"/>
                  </a:moveTo>
                  <a:lnTo>
                    <a:pt x="636722" y="0"/>
                  </a:lnTo>
                  <a:cubicBezTo>
                    <a:pt x="659530" y="0"/>
                    <a:pt x="681403" y="9060"/>
                    <a:pt x="697531" y="25188"/>
                  </a:cubicBezTo>
                  <a:cubicBezTo>
                    <a:pt x="713658" y="41315"/>
                    <a:pt x="722718" y="63189"/>
                    <a:pt x="722718" y="85996"/>
                  </a:cubicBezTo>
                  <a:lnTo>
                    <a:pt x="722718" y="85996"/>
                  </a:lnTo>
                  <a:cubicBezTo>
                    <a:pt x="722718" y="108804"/>
                    <a:pt x="713658" y="130677"/>
                    <a:pt x="697531" y="146805"/>
                  </a:cubicBezTo>
                  <a:cubicBezTo>
                    <a:pt x="681403" y="162932"/>
                    <a:pt x="659530" y="171992"/>
                    <a:pt x="636722"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5483FF"/>
            </a:solidFill>
          </p:spPr>
          <p:txBody>
            <a:bodyPr/>
            <a:lstStyle/>
            <a:p>
              <a:endParaRPr lang="en-US"/>
            </a:p>
          </p:txBody>
        </p:sp>
        <p:sp>
          <p:nvSpPr>
            <p:cNvPr id="10" name="TextBox 10"/>
            <p:cNvSpPr txBox="1"/>
            <p:nvPr/>
          </p:nvSpPr>
          <p:spPr>
            <a:xfrm>
              <a:off x="0" y="-66675"/>
              <a:ext cx="722718" cy="238667"/>
            </a:xfrm>
            <a:prstGeom prst="rect">
              <a:avLst/>
            </a:prstGeom>
          </p:spPr>
          <p:txBody>
            <a:bodyPr lIns="50800" tIns="50800" rIns="50800" bIns="50800" rtlCol="0" anchor="ctr"/>
            <a:lstStyle/>
            <a:p>
              <a:pPr algn="ctr">
                <a:lnSpc>
                  <a:spcPts val="2800"/>
                </a:lnSpc>
              </a:pPr>
              <a:endParaRPr/>
            </a:p>
          </p:txBody>
        </p:sp>
      </p:grpSp>
      <p:graphicFrame>
        <p:nvGraphicFramePr>
          <p:cNvPr id="11" name="Table 11"/>
          <p:cNvGraphicFramePr>
            <a:graphicFrameLocks noGrp="1"/>
          </p:cNvGraphicFramePr>
          <p:nvPr/>
        </p:nvGraphicFramePr>
        <p:xfrm>
          <a:off x="3563611" y="2424755"/>
          <a:ext cx="11160780" cy="6713495"/>
        </p:xfrm>
        <a:graphic>
          <a:graphicData uri="http://schemas.openxmlformats.org/drawingml/2006/table">
            <a:tbl>
              <a:tblPr/>
              <a:tblGrid>
                <a:gridCol w="1860130">
                  <a:extLst>
                    <a:ext uri="{9D8B030D-6E8A-4147-A177-3AD203B41FA5}">
                      <a16:colId xmlns:a16="http://schemas.microsoft.com/office/drawing/2014/main" val="20000"/>
                    </a:ext>
                  </a:extLst>
                </a:gridCol>
                <a:gridCol w="1860130">
                  <a:extLst>
                    <a:ext uri="{9D8B030D-6E8A-4147-A177-3AD203B41FA5}">
                      <a16:colId xmlns:a16="http://schemas.microsoft.com/office/drawing/2014/main" val="20001"/>
                    </a:ext>
                  </a:extLst>
                </a:gridCol>
                <a:gridCol w="1860130">
                  <a:extLst>
                    <a:ext uri="{9D8B030D-6E8A-4147-A177-3AD203B41FA5}">
                      <a16:colId xmlns:a16="http://schemas.microsoft.com/office/drawing/2014/main" val="20002"/>
                    </a:ext>
                  </a:extLst>
                </a:gridCol>
                <a:gridCol w="1860130">
                  <a:extLst>
                    <a:ext uri="{9D8B030D-6E8A-4147-A177-3AD203B41FA5}">
                      <a16:colId xmlns:a16="http://schemas.microsoft.com/office/drawing/2014/main" val="20003"/>
                    </a:ext>
                  </a:extLst>
                </a:gridCol>
                <a:gridCol w="1860130">
                  <a:extLst>
                    <a:ext uri="{9D8B030D-6E8A-4147-A177-3AD203B41FA5}">
                      <a16:colId xmlns:a16="http://schemas.microsoft.com/office/drawing/2014/main" val="20004"/>
                    </a:ext>
                  </a:extLst>
                </a:gridCol>
                <a:gridCol w="1860130">
                  <a:extLst>
                    <a:ext uri="{9D8B030D-6E8A-4147-A177-3AD203B41FA5}">
                      <a16:colId xmlns:a16="http://schemas.microsoft.com/office/drawing/2014/main" val="20005"/>
                    </a:ext>
                  </a:extLst>
                </a:gridCol>
              </a:tblGrid>
              <a:tr h="1069836">
                <a:tc>
                  <a:txBody>
                    <a:bodyPr/>
                    <a:lstStyle/>
                    <a:p>
                      <a:pPr algn="l">
                        <a:lnSpc>
                          <a:spcPts val="2519"/>
                        </a:lnSpc>
                        <a:defRPr/>
                      </a:pPr>
                      <a:r>
                        <a:rPr lang="en-US" sz="1799" b="1">
                          <a:solidFill>
                            <a:srgbClr val="022379"/>
                          </a:solidFill>
                          <a:latin typeface="Poppins Bold"/>
                          <a:ea typeface="Poppins Bold"/>
                          <a:cs typeface="Poppins Bold"/>
                          <a:sym typeface="Poppins Bold"/>
                        </a:rPr>
                        <a:t>NHÓM​</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HOÀN THIỆN (60%)​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SLIDE (20%)​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Ý TƯỞNG (10%)​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TÍNH ỨNG DỤNG (10%)​</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tc>
                  <a:txBody>
                    <a:bodyPr/>
                    <a:lstStyle/>
                    <a:p>
                      <a:pPr algn="l">
                        <a:lnSpc>
                          <a:spcPts val="2519"/>
                        </a:lnSpc>
                        <a:defRPr/>
                      </a:pPr>
                      <a:r>
                        <a:rPr lang="en-US" sz="1799" b="1">
                          <a:solidFill>
                            <a:srgbClr val="022379"/>
                          </a:solidFill>
                          <a:latin typeface="Poppins Bold"/>
                          <a:ea typeface="Poppins Bold"/>
                          <a:cs typeface="Poppins Bold"/>
                          <a:sym typeface="Poppins Bold"/>
                        </a:rPr>
                        <a:t>TỔNG​</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7C2"/>
                    </a:solidFill>
                  </a:tcPr>
                </a:tc>
                <a:extLst>
                  <a:ext uri="{0D108BD9-81ED-4DB2-BD59-A6C34878D82A}">
                    <a16:rowId xmlns:a16="http://schemas.microsoft.com/office/drawing/2014/main" val="10000"/>
                  </a:ext>
                </a:extLst>
              </a:tr>
              <a:tr h="806237">
                <a:tc>
                  <a:txBody>
                    <a:bodyPr/>
                    <a:lstStyle/>
                    <a:p>
                      <a:pPr algn="l">
                        <a:lnSpc>
                          <a:spcPts val="2519"/>
                        </a:lnSpc>
                        <a:defRPr/>
                      </a:pPr>
                      <a:r>
                        <a:rPr lang="en-US" sz="1799">
                          <a:solidFill>
                            <a:srgbClr val="022379"/>
                          </a:solidFill>
                          <a:latin typeface="Poppins"/>
                          <a:ea typeface="Poppins"/>
                          <a:cs typeface="Poppins"/>
                          <a:sym typeface="Poppins"/>
                        </a:rPr>
                        <a:t>HKL​</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6237">
                <a:tc>
                  <a:txBody>
                    <a:bodyPr/>
                    <a:lstStyle/>
                    <a:p>
                      <a:pPr algn="l">
                        <a:lnSpc>
                          <a:spcPts val="2519"/>
                        </a:lnSpc>
                        <a:defRPr/>
                      </a:pPr>
                      <a:r>
                        <a:rPr lang="en-US" sz="1799">
                          <a:solidFill>
                            <a:srgbClr val="022379"/>
                          </a:solidFill>
                          <a:latin typeface="Poppins"/>
                          <a:ea typeface="Poppins"/>
                          <a:cs typeface="Poppins"/>
                          <a:sym typeface="Poppins"/>
                        </a:rPr>
                        <a:t>KKD​</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6237">
                <a:tc>
                  <a:txBody>
                    <a:bodyPr/>
                    <a:lstStyle/>
                    <a:p>
                      <a:pPr algn="l">
                        <a:lnSpc>
                          <a:spcPts val="2519"/>
                        </a:lnSpc>
                        <a:defRPr/>
                      </a:pPr>
                      <a:r>
                        <a:rPr lang="en-US" sz="1799">
                          <a:solidFill>
                            <a:srgbClr val="022379"/>
                          </a:solidFill>
                          <a:latin typeface="Poppins"/>
                          <a:ea typeface="Poppins"/>
                          <a:cs typeface="Poppins"/>
                          <a:sym typeface="Poppins"/>
                        </a:rPr>
                        <a:t>QTB​</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6237">
                <a:tc>
                  <a:txBody>
                    <a:bodyPr/>
                    <a:lstStyle/>
                    <a:p>
                      <a:pPr algn="l">
                        <a:lnSpc>
                          <a:spcPts val="2519"/>
                        </a:lnSpc>
                        <a:defRPr/>
                      </a:pPr>
                      <a:r>
                        <a:rPr lang="en-US" sz="1799">
                          <a:solidFill>
                            <a:srgbClr val="022379"/>
                          </a:solidFill>
                          <a:latin typeface="Poppins"/>
                          <a:ea typeface="Poppins"/>
                          <a:cs typeface="Poppins"/>
                          <a:sym typeface="Poppins"/>
                        </a:rPr>
                        <a:t>TD​</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06237">
                <a:tc>
                  <a:txBody>
                    <a:bodyPr/>
                    <a:lstStyle/>
                    <a:p>
                      <a:pPr algn="l">
                        <a:lnSpc>
                          <a:spcPts val="2519"/>
                        </a:lnSpc>
                        <a:defRPr/>
                      </a:pPr>
                      <a:r>
                        <a:rPr lang="en-US" sz="1799">
                          <a:solidFill>
                            <a:srgbClr val="022379"/>
                          </a:solidFill>
                          <a:latin typeface="Poppins"/>
                          <a:ea typeface="Poppins"/>
                          <a:cs typeface="Poppins"/>
                          <a:sym typeface="Poppins"/>
                        </a:rPr>
                        <a:t>TTQ​</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06237">
                <a:tc>
                  <a:txBody>
                    <a:bodyPr/>
                    <a:lstStyle/>
                    <a:p>
                      <a:pPr algn="l">
                        <a:lnSpc>
                          <a:spcPts val="2519"/>
                        </a:lnSpc>
                        <a:defRPr/>
                      </a:pPr>
                      <a:r>
                        <a:rPr lang="en-US" sz="1799">
                          <a:solidFill>
                            <a:srgbClr val="022379"/>
                          </a:solidFill>
                          <a:latin typeface="Poppins"/>
                          <a:ea typeface="Poppins"/>
                          <a:cs typeface="Poppins"/>
                          <a:sym typeface="Poppins"/>
                        </a:rPr>
                        <a:t>VDH​</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22379"/>
                          </a:solidFill>
                          <a:latin typeface="Poppins"/>
                          <a:ea typeface="Poppins"/>
                          <a:cs typeface="Poppins"/>
                          <a:sym typeface="Poppins"/>
                        </a:rPr>
                        <a: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06237">
                <a:tc>
                  <a:txBody>
                    <a:bodyPr/>
                    <a:lstStyle/>
                    <a:p>
                      <a:pPr algn="l">
                        <a:lnSpc>
                          <a:spcPts val="2519"/>
                        </a:lnSpc>
                        <a:defRPr/>
                      </a:pPr>
                      <a:r>
                        <a:rPr lang="en-US" sz="1799">
                          <a:solidFill>
                            <a:srgbClr val="022379"/>
                          </a:solidFill>
                          <a:latin typeface="Poppins"/>
                          <a:ea typeface="Poppins"/>
                          <a:cs typeface="Poppins"/>
                          <a:sym typeface="Poppins"/>
                        </a:rPr>
                        <a:t>Trung bình</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D2FF"/>
                    </a:solidFill>
                  </a:tcPr>
                </a:tc>
                <a:tc>
                  <a:txBody>
                    <a:bodyPr/>
                    <a:lstStyle/>
                    <a:p>
                      <a:pPr algn="l">
                        <a:lnSpc>
                          <a:spcPts val="251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2" name="TextBox 12"/>
          <p:cNvSpPr txBox="1"/>
          <p:nvPr/>
        </p:nvSpPr>
        <p:spPr>
          <a:xfrm>
            <a:off x="15397558" y="461280"/>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grpSp>
        <p:nvGrpSpPr>
          <p:cNvPr id="4" name="Group 4"/>
          <p:cNvGrpSpPr/>
          <p:nvPr/>
        </p:nvGrpSpPr>
        <p:grpSpPr>
          <a:xfrm>
            <a:off x="900680" y="8588792"/>
            <a:ext cx="16619990" cy="922838"/>
            <a:chOff x="0" y="0"/>
            <a:chExt cx="4377281" cy="243052"/>
          </a:xfrm>
        </p:grpSpPr>
        <p:sp>
          <p:nvSpPr>
            <p:cNvPr id="5" name="Freeform 5"/>
            <p:cNvSpPr/>
            <p:nvPr/>
          </p:nvSpPr>
          <p:spPr>
            <a:xfrm>
              <a:off x="0" y="0"/>
              <a:ext cx="4377281" cy="243052"/>
            </a:xfrm>
            <a:custGeom>
              <a:avLst/>
              <a:gdLst/>
              <a:ahLst/>
              <a:cxnLst/>
              <a:rect l="l" t="t" r="r" b="b"/>
              <a:pathLst>
                <a:path w="4377281" h="243052">
                  <a:moveTo>
                    <a:pt x="23757" y="0"/>
                  </a:moveTo>
                  <a:lnTo>
                    <a:pt x="4353525" y="0"/>
                  </a:lnTo>
                  <a:cubicBezTo>
                    <a:pt x="4366645" y="0"/>
                    <a:pt x="4377281" y="10636"/>
                    <a:pt x="4377281" y="23757"/>
                  </a:cubicBezTo>
                  <a:lnTo>
                    <a:pt x="4377281" y="219295"/>
                  </a:lnTo>
                  <a:cubicBezTo>
                    <a:pt x="4377281" y="232416"/>
                    <a:pt x="4366645" y="243052"/>
                    <a:pt x="4353525" y="243052"/>
                  </a:cubicBezTo>
                  <a:lnTo>
                    <a:pt x="23757" y="243052"/>
                  </a:lnTo>
                  <a:cubicBezTo>
                    <a:pt x="17456" y="243052"/>
                    <a:pt x="11413" y="240549"/>
                    <a:pt x="6958" y="236094"/>
                  </a:cubicBezTo>
                  <a:cubicBezTo>
                    <a:pt x="2503" y="231638"/>
                    <a:pt x="0" y="225596"/>
                    <a:pt x="0" y="219295"/>
                  </a:cubicBezTo>
                  <a:lnTo>
                    <a:pt x="0" y="23757"/>
                  </a:lnTo>
                  <a:cubicBezTo>
                    <a:pt x="0" y="10636"/>
                    <a:pt x="10636" y="0"/>
                    <a:pt x="23757" y="0"/>
                  </a:cubicBezTo>
                  <a:close/>
                </a:path>
              </a:pathLst>
            </a:custGeom>
            <a:solidFill>
              <a:srgbClr val="FF6769"/>
            </a:solidFill>
          </p:spPr>
          <p:txBody>
            <a:bodyPr/>
            <a:lstStyle/>
            <a:p>
              <a:endParaRPr lang="en-US"/>
            </a:p>
          </p:txBody>
        </p:sp>
        <p:sp>
          <p:nvSpPr>
            <p:cNvPr id="6" name="TextBox 6"/>
            <p:cNvSpPr txBox="1"/>
            <p:nvPr/>
          </p:nvSpPr>
          <p:spPr>
            <a:xfrm>
              <a:off x="0" y="-66675"/>
              <a:ext cx="4377281" cy="309727"/>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9210675" y="654035"/>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8" name="TextBox 8"/>
          <p:cNvSpPr txBox="1"/>
          <p:nvPr/>
        </p:nvSpPr>
        <p:spPr>
          <a:xfrm>
            <a:off x="11474797" y="654035"/>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9" name="TextBox 9"/>
          <p:cNvSpPr txBox="1"/>
          <p:nvPr/>
        </p:nvSpPr>
        <p:spPr>
          <a:xfrm>
            <a:off x="13793404" y="654035"/>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CONTENT</a:t>
            </a:r>
          </a:p>
        </p:txBody>
      </p:sp>
      <p:sp>
        <p:nvSpPr>
          <p:cNvPr id="10" name="TextBox 10"/>
          <p:cNvSpPr txBox="1"/>
          <p:nvPr/>
        </p:nvSpPr>
        <p:spPr>
          <a:xfrm>
            <a:off x="15101000" y="654035"/>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11" name="TextBox 11"/>
          <p:cNvSpPr txBox="1"/>
          <p:nvPr/>
        </p:nvSpPr>
        <p:spPr>
          <a:xfrm>
            <a:off x="1327245" y="8710422"/>
            <a:ext cx="6418898" cy="555752"/>
          </a:xfrm>
          <a:prstGeom prst="rect">
            <a:avLst/>
          </a:prstGeom>
        </p:spPr>
        <p:txBody>
          <a:bodyPr lIns="0" tIns="0" rIns="0" bIns="0" rtlCol="0" anchor="t">
            <a:spAutoFit/>
          </a:bodyPr>
          <a:lstStyle/>
          <a:p>
            <a:pPr marL="0" lvl="0" indent="0" algn="l">
              <a:lnSpc>
                <a:spcPts val="4018"/>
              </a:lnSpc>
              <a:spcBef>
                <a:spcPct val="0"/>
              </a:spcBef>
            </a:pPr>
            <a:r>
              <a:rPr lang="en-US" sz="2870">
                <a:solidFill>
                  <a:srgbClr val="FFFFFF"/>
                </a:solidFill>
                <a:latin typeface="Arial"/>
                <a:ea typeface="Arial"/>
                <a:cs typeface="Arial"/>
                <a:sym typeface="Arial"/>
              </a:rPr>
              <a:t>NGUYỄN PHAN THANH -102220126</a:t>
            </a:r>
          </a:p>
        </p:txBody>
      </p:sp>
      <p:sp>
        <p:nvSpPr>
          <p:cNvPr id="12" name="TextBox 12"/>
          <p:cNvSpPr txBox="1"/>
          <p:nvPr/>
        </p:nvSpPr>
        <p:spPr>
          <a:xfrm>
            <a:off x="10873225" y="8710422"/>
            <a:ext cx="6262250" cy="555752"/>
          </a:xfrm>
          <a:prstGeom prst="rect">
            <a:avLst/>
          </a:prstGeom>
        </p:spPr>
        <p:txBody>
          <a:bodyPr lIns="0" tIns="0" rIns="0" bIns="0" rtlCol="0" anchor="t">
            <a:spAutoFit/>
          </a:bodyPr>
          <a:lstStyle/>
          <a:p>
            <a:pPr marL="0" lvl="0" indent="0" algn="r">
              <a:lnSpc>
                <a:spcPts val="4018"/>
              </a:lnSpc>
              <a:spcBef>
                <a:spcPct val="0"/>
              </a:spcBef>
            </a:pPr>
            <a:r>
              <a:rPr lang="en-US" sz="2870">
                <a:solidFill>
                  <a:srgbClr val="FFFFFF"/>
                </a:solidFill>
                <a:latin typeface="Arial"/>
                <a:ea typeface="Arial"/>
                <a:cs typeface="Arial"/>
                <a:sym typeface="Arial"/>
              </a:rPr>
              <a:t>NGUYỄN VĂN HUY - 102220108</a:t>
            </a:r>
          </a:p>
        </p:txBody>
      </p:sp>
      <p:sp>
        <p:nvSpPr>
          <p:cNvPr id="13" name="TextBox 13"/>
          <p:cNvSpPr txBox="1"/>
          <p:nvPr/>
        </p:nvSpPr>
        <p:spPr>
          <a:xfrm>
            <a:off x="8717166" y="8710422"/>
            <a:ext cx="987018" cy="555752"/>
          </a:xfrm>
          <a:prstGeom prst="rect">
            <a:avLst/>
          </a:prstGeom>
        </p:spPr>
        <p:txBody>
          <a:bodyPr lIns="0" tIns="0" rIns="0" bIns="0" rtlCol="0" anchor="t">
            <a:spAutoFit/>
          </a:bodyPr>
          <a:lstStyle/>
          <a:p>
            <a:pPr marL="0" lvl="0" indent="0" algn="ctr">
              <a:lnSpc>
                <a:spcPts val="4018"/>
              </a:lnSpc>
              <a:spcBef>
                <a:spcPct val="0"/>
              </a:spcBef>
            </a:pPr>
            <a:r>
              <a:rPr lang="en-US" sz="2870">
                <a:solidFill>
                  <a:srgbClr val="FFFFFF"/>
                </a:solidFill>
                <a:latin typeface="Arial"/>
                <a:ea typeface="Arial"/>
                <a:cs typeface="Arial"/>
                <a:sym typeface="Arial"/>
              </a:rPr>
              <a:t>-</a:t>
            </a:r>
          </a:p>
        </p:txBody>
      </p:sp>
      <p:sp>
        <p:nvSpPr>
          <p:cNvPr id="14" name="TextBox 14"/>
          <p:cNvSpPr txBox="1"/>
          <p:nvPr/>
        </p:nvSpPr>
        <p:spPr>
          <a:xfrm>
            <a:off x="1327245" y="1249775"/>
            <a:ext cx="10907678" cy="5966802"/>
          </a:xfrm>
          <a:prstGeom prst="rect">
            <a:avLst/>
          </a:prstGeom>
        </p:spPr>
        <p:txBody>
          <a:bodyPr lIns="0" tIns="0" rIns="0" bIns="0" rtlCol="0" anchor="t">
            <a:spAutoFit/>
          </a:bodyPr>
          <a:lstStyle/>
          <a:p>
            <a:pPr algn="just">
              <a:lnSpc>
                <a:spcPts val="14615"/>
              </a:lnSpc>
            </a:pPr>
            <a:r>
              <a:rPr lang="en-US" sz="15224">
                <a:solidFill>
                  <a:srgbClr val="FF7DB3"/>
                </a:solidFill>
                <a:latin typeface="Arial"/>
                <a:ea typeface="Arial"/>
                <a:cs typeface="Arial"/>
                <a:sym typeface="Arial"/>
              </a:rPr>
              <a:t>THANK FOR WATCHING</a:t>
            </a:r>
          </a:p>
        </p:txBody>
      </p:sp>
      <p:sp>
        <p:nvSpPr>
          <p:cNvPr id="15" name="Freeform 15"/>
          <p:cNvSpPr/>
          <p:nvPr/>
        </p:nvSpPr>
        <p:spPr>
          <a:xfrm flipH="1">
            <a:off x="10873225" y="1883231"/>
            <a:ext cx="6222364" cy="6024480"/>
          </a:xfrm>
          <a:custGeom>
            <a:avLst/>
            <a:gdLst/>
            <a:ahLst/>
            <a:cxnLst/>
            <a:rect l="l" t="t" r="r" b="b"/>
            <a:pathLst>
              <a:path w="6222364" h="6024480">
                <a:moveTo>
                  <a:pt x="6222364" y="0"/>
                </a:moveTo>
                <a:lnTo>
                  <a:pt x="0" y="0"/>
                </a:lnTo>
                <a:lnTo>
                  <a:pt x="0" y="6024480"/>
                </a:lnTo>
                <a:lnTo>
                  <a:pt x="6222364" y="6024480"/>
                </a:lnTo>
                <a:lnTo>
                  <a:pt x="622236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5387765" y="4041836"/>
            <a:ext cx="1651446" cy="1707269"/>
          </a:xfrm>
          <a:custGeom>
            <a:avLst/>
            <a:gdLst/>
            <a:ahLst/>
            <a:cxnLst/>
            <a:rect l="l" t="t" r="r" b="b"/>
            <a:pathLst>
              <a:path w="1651446" h="1707269">
                <a:moveTo>
                  <a:pt x="0" y="0"/>
                </a:moveTo>
                <a:lnTo>
                  <a:pt x="1651445" y="0"/>
                </a:lnTo>
                <a:lnTo>
                  <a:pt x="1651445" y="1707270"/>
                </a:lnTo>
                <a:lnTo>
                  <a:pt x="0" y="17072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15101000" y="549116"/>
            <a:ext cx="2580369" cy="653033"/>
            <a:chOff x="0" y="0"/>
            <a:chExt cx="679603" cy="171992"/>
          </a:xfrm>
        </p:grpSpPr>
        <p:sp>
          <p:nvSpPr>
            <p:cNvPr id="18" name="Freeform 18"/>
            <p:cNvSpPr/>
            <p:nvPr/>
          </p:nvSpPr>
          <p:spPr>
            <a:xfrm>
              <a:off x="0" y="0"/>
              <a:ext cx="679603" cy="171992"/>
            </a:xfrm>
            <a:custGeom>
              <a:avLst/>
              <a:gdLst/>
              <a:ahLst/>
              <a:cxnLst/>
              <a:rect l="l" t="t" r="r" b="b"/>
              <a:pathLst>
                <a:path w="679603" h="171992">
                  <a:moveTo>
                    <a:pt x="85996" y="0"/>
                  </a:moveTo>
                  <a:lnTo>
                    <a:pt x="593607" y="0"/>
                  </a:lnTo>
                  <a:cubicBezTo>
                    <a:pt x="616415" y="0"/>
                    <a:pt x="638288" y="9060"/>
                    <a:pt x="654416" y="25188"/>
                  </a:cubicBezTo>
                  <a:cubicBezTo>
                    <a:pt x="670543" y="41315"/>
                    <a:pt x="679603" y="63189"/>
                    <a:pt x="679603" y="85996"/>
                  </a:cubicBezTo>
                  <a:lnTo>
                    <a:pt x="679603" y="85996"/>
                  </a:lnTo>
                  <a:cubicBezTo>
                    <a:pt x="679603" y="108804"/>
                    <a:pt x="670543" y="130677"/>
                    <a:pt x="654416" y="146805"/>
                  </a:cubicBezTo>
                  <a:cubicBezTo>
                    <a:pt x="638288" y="162932"/>
                    <a:pt x="616415" y="171992"/>
                    <a:pt x="59360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022379"/>
            </a:solidFill>
          </p:spPr>
          <p:txBody>
            <a:bodyPr/>
            <a:lstStyle/>
            <a:p>
              <a:endParaRPr lang="en-US"/>
            </a:p>
          </p:txBody>
        </p:sp>
        <p:sp>
          <p:nvSpPr>
            <p:cNvPr id="19" name="TextBox 19"/>
            <p:cNvSpPr txBox="1"/>
            <p:nvPr/>
          </p:nvSpPr>
          <p:spPr>
            <a:xfrm>
              <a:off x="0" y="-66675"/>
              <a:ext cx="679603" cy="238667"/>
            </a:xfrm>
            <a:prstGeom prst="rect">
              <a:avLst/>
            </a:prstGeom>
          </p:spPr>
          <p:txBody>
            <a:bodyPr lIns="50800" tIns="50800" rIns="50800" bIns="50800" rtlCol="0" anchor="ctr"/>
            <a:lstStyle/>
            <a:p>
              <a:pPr algn="ctr">
                <a:lnSpc>
                  <a:spcPts val="2800"/>
                </a:lnSpc>
              </a:pPr>
              <a:endParaRPr/>
            </a:p>
          </p:txBody>
        </p:sp>
      </p:grpSp>
      <p:sp>
        <p:nvSpPr>
          <p:cNvPr id="20" name="TextBox 20"/>
          <p:cNvSpPr txBox="1"/>
          <p:nvPr/>
        </p:nvSpPr>
        <p:spPr>
          <a:xfrm>
            <a:off x="15101000" y="654035"/>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
        <p:nvSpPr>
          <p:cNvPr id="22" name="Hộp Văn bản 21">
            <a:extLst>
              <a:ext uri="{FF2B5EF4-FFF2-40B4-BE49-F238E27FC236}">
                <a16:creationId xmlns:a16="http://schemas.microsoft.com/office/drawing/2014/main" id="{A7DEA799-0E28-E39C-4E3F-BB708ED571A4}"/>
              </a:ext>
            </a:extLst>
          </p:cNvPr>
          <p:cNvSpPr txBox="1"/>
          <p:nvPr/>
        </p:nvSpPr>
        <p:spPr>
          <a:xfrm>
            <a:off x="1629992" y="7584545"/>
            <a:ext cx="4389808" cy="923330"/>
          </a:xfrm>
          <a:prstGeom prst="rect">
            <a:avLst/>
          </a:prstGeom>
          <a:noFill/>
        </p:spPr>
        <p:txBody>
          <a:bodyPr wrap="square">
            <a:spAutoFit/>
          </a:bodyPr>
          <a:lstStyle/>
          <a:p>
            <a:pPr algn="just" rtl="0">
              <a:buNone/>
            </a:pPr>
            <a:r>
              <a:rPr lang="en-US" b="0" i="0" cap="all" dirty="0" err="1">
                <a:solidFill>
                  <a:srgbClr val="FF7DB3"/>
                </a:solidFill>
                <a:effectLst/>
              </a:rPr>
              <a:t>Github:</a:t>
            </a:r>
            <a:r>
              <a:rPr lang="en-US" b="0" i="0" u="sng" cap="all" dirty="0" err="1">
                <a:solidFill>
                  <a:srgbClr val="FF7DB3"/>
                </a:solidFill>
                <a:effectLst/>
                <a:hlinkClick r:id="rId8"/>
              </a:rPr>
              <a:t>link</a:t>
            </a:r>
            <a:r>
              <a:rPr lang="en-US" b="0" i="0" u="sng" cap="all" dirty="0">
                <a:solidFill>
                  <a:srgbClr val="FF7DB3"/>
                </a:solidFill>
                <a:effectLst/>
                <a:hlinkClick r:id="rId8"/>
              </a:rPr>
              <a:t> here</a:t>
            </a:r>
            <a:endParaRPr lang="en-US" b="0" i="0" u="sng" cap="all" dirty="0">
              <a:solidFill>
                <a:srgbClr val="FF7DB3"/>
              </a:solidFill>
              <a:effectLst/>
            </a:endParaRPr>
          </a:p>
          <a:p>
            <a:pPr algn="just" rtl="0">
              <a:buNone/>
            </a:pPr>
            <a:r>
              <a:rPr lang="en-US" u="sng" cap="all" dirty="0">
                <a:solidFill>
                  <a:srgbClr val="FF7DB3"/>
                </a:solidFill>
              </a:rPr>
              <a:t>Data: </a:t>
            </a:r>
            <a:r>
              <a:rPr lang="en-US" u="sng" cap="all" dirty="0">
                <a:solidFill>
                  <a:srgbClr val="FF7DB3"/>
                </a:solidFill>
                <a:hlinkClick r:id="rId9"/>
              </a:rPr>
              <a:t>Link here</a:t>
            </a:r>
            <a:endParaRPr lang="en-US" u="sng" cap="all" dirty="0">
              <a:solidFill>
                <a:srgbClr val="FF7DB3"/>
              </a:solidFill>
            </a:endParaRPr>
          </a:p>
          <a:p>
            <a:pPr algn="just" rtl="0">
              <a:buNone/>
            </a:pPr>
            <a:r>
              <a:rPr lang="en-US" u="sng" cap="all" dirty="0" err="1">
                <a:solidFill>
                  <a:srgbClr val="FF7DB3"/>
                </a:solidFill>
              </a:rPr>
              <a:t>Silde</a:t>
            </a:r>
            <a:r>
              <a:rPr lang="en-US" u="sng" cap="all" dirty="0">
                <a:solidFill>
                  <a:srgbClr val="FF7DB3"/>
                </a:solidFill>
              </a:rPr>
              <a:t>: </a:t>
            </a:r>
            <a:r>
              <a:rPr lang="en-US" u="sng" cap="all" dirty="0">
                <a:solidFill>
                  <a:srgbClr val="FF7DB3"/>
                </a:solidFill>
                <a:hlinkClick r:id="rId10"/>
              </a:rPr>
              <a:t>Link here</a:t>
            </a:r>
            <a:endParaRPr lang="en-US" u="sng" cap="all" dirty="0">
              <a:solidFill>
                <a:srgbClr val="FF7DB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2379"/>
        </a:solidFill>
        <a:effectLst/>
      </p:bgPr>
    </p:bg>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grpSp>
        <p:nvGrpSpPr>
          <p:cNvPr id="4" name="Group 4"/>
          <p:cNvGrpSpPr/>
          <p:nvPr/>
        </p:nvGrpSpPr>
        <p:grpSpPr>
          <a:xfrm>
            <a:off x="14139964" y="545006"/>
            <a:ext cx="3096705" cy="653033"/>
            <a:chOff x="0" y="0"/>
            <a:chExt cx="815593" cy="171992"/>
          </a:xfrm>
        </p:grpSpPr>
        <p:sp>
          <p:nvSpPr>
            <p:cNvPr id="5" name="Freeform 5"/>
            <p:cNvSpPr/>
            <p:nvPr/>
          </p:nvSpPr>
          <p:spPr>
            <a:xfrm>
              <a:off x="0" y="0"/>
              <a:ext cx="815593" cy="171992"/>
            </a:xfrm>
            <a:custGeom>
              <a:avLst/>
              <a:gdLst/>
              <a:ahLst/>
              <a:cxnLst/>
              <a:rect l="l" t="t" r="r" b="b"/>
              <a:pathLst>
                <a:path w="815593" h="171992">
                  <a:moveTo>
                    <a:pt x="85996" y="0"/>
                  </a:moveTo>
                  <a:lnTo>
                    <a:pt x="729597" y="0"/>
                  </a:lnTo>
                  <a:cubicBezTo>
                    <a:pt x="752405" y="0"/>
                    <a:pt x="774278" y="9060"/>
                    <a:pt x="790405" y="25188"/>
                  </a:cubicBezTo>
                  <a:cubicBezTo>
                    <a:pt x="806533" y="41315"/>
                    <a:pt x="815593" y="63189"/>
                    <a:pt x="815593" y="85996"/>
                  </a:cubicBezTo>
                  <a:lnTo>
                    <a:pt x="815593" y="85996"/>
                  </a:lnTo>
                  <a:cubicBezTo>
                    <a:pt x="815593" y="108804"/>
                    <a:pt x="806533" y="130677"/>
                    <a:pt x="790405" y="146805"/>
                  </a:cubicBezTo>
                  <a:cubicBezTo>
                    <a:pt x="774278" y="162932"/>
                    <a:pt x="752405" y="171992"/>
                    <a:pt x="72959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FF6769"/>
            </a:solidFill>
          </p:spPr>
          <p:txBody>
            <a:bodyPr/>
            <a:lstStyle/>
            <a:p>
              <a:endParaRPr lang="en-US"/>
            </a:p>
          </p:txBody>
        </p:sp>
        <p:sp>
          <p:nvSpPr>
            <p:cNvPr id="6" name="TextBox 6"/>
            <p:cNvSpPr txBox="1"/>
            <p:nvPr/>
          </p:nvSpPr>
          <p:spPr>
            <a:xfrm>
              <a:off x="0" y="-66675"/>
              <a:ext cx="815593" cy="238667"/>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10213742" y="2553629"/>
            <a:ext cx="12804059" cy="6704671"/>
          </a:xfrm>
          <a:custGeom>
            <a:avLst/>
            <a:gdLst/>
            <a:ahLst/>
            <a:cxnLst/>
            <a:rect l="l" t="t" r="r" b="b"/>
            <a:pathLst>
              <a:path w="12804059" h="6704671">
                <a:moveTo>
                  <a:pt x="0" y="0"/>
                </a:moveTo>
                <a:lnTo>
                  <a:pt x="12804059" y="0"/>
                </a:lnTo>
                <a:lnTo>
                  <a:pt x="12804059" y="6704671"/>
                </a:lnTo>
                <a:lnTo>
                  <a:pt x="0" y="67046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5173503" y="2027533"/>
            <a:ext cx="1017788" cy="1052192"/>
          </a:xfrm>
          <a:custGeom>
            <a:avLst/>
            <a:gdLst/>
            <a:ahLst/>
            <a:cxnLst/>
            <a:rect l="l" t="t" r="r" b="b"/>
            <a:pathLst>
              <a:path w="1017788" h="1052192">
                <a:moveTo>
                  <a:pt x="0" y="0"/>
                </a:moveTo>
                <a:lnTo>
                  <a:pt x="1017789" y="0"/>
                </a:lnTo>
                <a:lnTo>
                  <a:pt x="1017789" y="1052192"/>
                </a:lnTo>
                <a:lnTo>
                  <a:pt x="0" y="1052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028700" y="3161974"/>
            <a:ext cx="8833358" cy="2152127"/>
          </a:xfrm>
          <a:custGeom>
            <a:avLst/>
            <a:gdLst/>
            <a:ahLst/>
            <a:cxnLst/>
            <a:rect l="l" t="t" r="r" b="b"/>
            <a:pathLst>
              <a:path w="8833358" h="2152127">
                <a:moveTo>
                  <a:pt x="0" y="0"/>
                </a:moveTo>
                <a:lnTo>
                  <a:pt x="8833358" y="0"/>
                </a:lnTo>
                <a:lnTo>
                  <a:pt x="8833358" y="2152127"/>
                </a:lnTo>
                <a:lnTo>
                  <a:pt x="0" y="21521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761238" y="6292527"/>
            <a:ext cx="10092723" cy="3358124"/>
          </a:xfrm>
          <a:custGeom>
            <a:avLst/>
            <a:gdLst/>
            <a:ahLst/>
            <a:cxnLst/>
            <a:rect l="l" t="t" r="r" b="b"/>
            <a:pathLst>
              <a:path w="10092723" h="3358124">
                <a:moveTo>
                  <a:pt x="0" y="0"/>
                </a:moveTo>
                <a:lnTo>
                  <a:pt x="10092723" y="0"/>
                </a:lnTo>
                <a:lnTo>
                  <a:pt x="10092723" y="3358124"/>
                </a:lnTo>
                <a:lnTo>
                  <a:pt x="0" y="33581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384048" y="46113"/>
            <a:ext cx="7315200" cy="2303852"/>
          </a:xfrm>
          <a:custGeom>
            <a:avLst/>
            <a:gdLst/>
            <a:ahLst/>
            <a:cxnLst/>
            <a:rect l="l" t="t" r="r" b="b"/>
            <a:pathLst>
              <a:path w="7315200" h="2303852">
                <a:moveTo>
                  <a:pt x="0" y="0"/>
                </a:moveTo>
                <a:lnTo>
                  <a:pt x="7315200" y="0"/>
                </a:lnTo>
                <a:lnTo>
                  <a:pt x="7315200" y="2303852"/>
                </a:lnTo>
                <a:lnTo>
                  <a:pt x="0" y="230385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TextBox 12"/>
          <p:cNvSpPr txBox="1"/>
          <p:nvPr/>
        </p:nvSpPr>
        <p:spPr>
          <a:xfrm>
            <a:off x="1028700" y="442011"/>
            <a:ext cx="6350547" cy="1483481"/>
          </a:xfrm>
          <a:prstGeom prst="rect">
            <a:avLst/>
          </a:prstGeom>
        </p:spPr>
        <p:txBody>
          <a:bodyPr lIns="0" tIns="0" rIns="0" bIns="0" rtlCol="0" anchor="t">
            <a:spAutoFit/>
          </a:bodyPr>
          <a:lstStyle/>
          <a:p>
            <a:pPr algn="just">
              <a:lnSpc>
                <a:spcPts val="9881"/>
              </a:lnSpc>
            </a:pPr>
            <a:r>
              <a:rPr lang="en-US" sz="9593">
                <a:solidFill>
                  <a:srgbClr val="FFFFFF"/>
                </a:solidFill>
                <a:latin typeface="Arial"/>
                <a:ea typeface="Arial"/>
                <a:cs typeface="Arial"/>
                <a:sym typeface="Arial"/>
              </a:rPr>
              <a:t>MỤC TIÊU</a:t>
            </a:r>
          </a:p>
        </p:txBody>
      </p:sp>
      <p:sp>
        <p:nvSpPr>
          <p:cNvPr id="13" name="TextBox 13"/>
          <p:cNvSpPr txBox="1"/>
          <p:nvPr/>
        </p:nvSpPr>
        <p:spPr>
          <a:xfrm>
            <a:off x="2855460" y="3481117"/>
            <a:ext cx="6524271" cy="1485265"/>
          </a:xfrm>
          <a:prstGeom prst="rect">
            <a:avLst/>
          </a:prstGeom>
        </p:spPr>
        <p:txBody>
          <a:bodyPr lIns="0" tIns="0" rIns="0" bIns="0" rtlCol="0" anchor="t">
            <a:spAutoFit/>
          </a:bodyPr>
          <a:lstStyle/>
          <a:p>
            <a:pPr algn="just">
              <a:lnSpc>
                <a:spcPts val="2989"/>
              </a:lnSpc>
            </a:pPr>
            <a:r>
              <a:rPr lang="en-US" sz="2299" spc="-101">
                <a:solidFill>
                  <a:srgbClr val="022379"/>
                </a:solidFill>
                <a:latin typeface="Poppins"/>
                <a:ea typeface="Poppins"/>
                <a:cs typeface="Poppins"/>
                <a:sym typeface="Poppins"/>
              </a:rPr>
              <a:t>Xây dựng một hệ thống tự động phát hiện và phân loại các lỗi thường gặp trong động tác Squat, hỗ trợ người tập luyện cải thiện kỹ thuật và tránh chấn thương.</a:t>
            </a:r>
          </a:p>
        </p:txBody>
      </p:sp>
      <p:sp>
        <p:nvSpPr>
          <p:cNvPr id="14" name="TextBox 14"/>
          <p:cNvSpPr txBox="1"/>
          <p:nvPr/>
        </p:nvSpPr>
        <p:spPr>
          <a:xfrm rot="-1951993">
            <a:off x="8165" y="2481037"/>
            <a:ext cx="2700970" cy="1097766"/>
          </a:xfrm>
          <a:prstGeom prst="rect">
            <a:avLst/>
          </a:prstGeom>
        </p:spPr>
        <p:txBody>
          <a:bodyPr lIns="0" tIns="0" rIns="0" bIns="0" rtlCol="0" anchor="t">
            <a:spAutoFit/>
          </a:bodyPr>
          <a:lstStyle/>
          <a:p>
            <a:pPr algn="ctr">
              <a:lnSpc>
                <a:spcPts val="2940"/>
              </a:lnSpc>
            </a:pPr>
            <a:r>
              <a:rPr lang="en-US" sz="2100">
                <a:solidFill>
                  <a:srgbClr val="FFFFFF"/>
                </a:solidFill>
                <a:latin typeface="Arial"/>
                <a:ea typeface="Arial"/>
                <a:cs typeface="Arial"/>
                <a:sym typeface="Arial"/>
              </a:rPr>
              <a:t>MỤC TIÊU TỔNG QUÁT</a:t>
            </a:r>
          </a:p>
          <a:p>
            <a:pPr marL="0" lvl="0" indent="0" algn="ctr">
              <a:lnSpc>
                <a:spcPts val="2940"/>
              </a:lnSpc>
              <a:spcBef>
                <a:spcPct val="0"/>
              </a:spcBef>
            </a:pPr>
            <a:endParaRPr lang="en-US" sz="2100">
              <a:solidFill>
                <a:srgbClr val="FFFFFF"/>
              </a:solidFill>
              <a:latin typeface="Arial"/>
              <a:ea typeface="Arial"/>
              <a:cs typeface="Arial"/>
              <a:sym typeface="Arial"/>
            </a:endParaRPr>
          </a:p>
        </p:txBody>
      </p:sp>
      <p:sp>
        <p:nvSpPr>
          <p:cNvPr id="15" name="TextBox 15"/>
          <p:cNvSpPr txBox="1"/>
          <p:nvPr/>
        </p:nvSpPr>
        <p:spPr>
          <a:xfrm>
            <a:off x="14749024" y="654035"/>
            <a:ext cx="1866748"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TTNT_22.NH10</a:t>
            </a:r>
          </a:p>
        </p:txBody>
      </p:sp>
      <p:sp>
        <p:nvSpPr>
          <p:cNvPr id="16" name="TextBox 16"/>
          <p:cNvSpPr txBox="1"/>
          <p:nvPr/>
        </p:nvSpPr>
        <p:spPr>
          <a:xfrm>
            <a:off x="2545464" y="6514251"/>
            <a:ext cx="7668278" cy="3339465"/>
          </a:xfrm>
          <a:prstGeom prst="rect">
            <a:avLst/>
          </a:prstGeom>
        </p:spPr>
        <p:txBody>
          <a:bodyPr lIns="0" tIns="0" rIns="0" bIns="0" rtlCol="0" anchor="t">
            <a:spAutoFit/>
          </a:bodyPr>
          <a:lstStyle/>
          <a:p>
            <a:pPr marL="561337" lvl="1" indent="-280669" algn="just">
              <a:lnSpc>
                <a:spcPts val="3379"/>
              </a:lnSpc>
              <a:buFont typeface="Arial"/>
              <a:buChar char="•"/>
            </a:pPr>
            <a:r>
              <a:rPr lang="en-US" sz="2599" spc="-114">
                <a:solidFill>
                  <a:srgbClr val="022379"/>
                </a:solidFill>
                <a:latin typeface="Poppins"/>
                <a:ea typeface="Poppins"/>
                <a:cs typeface="Poppins"/>
                <a:sym typeface="Poppins"/>
              </a:rPr>
              <a:t>Phát triển mô hình học máy có khả năng nhận diện 6 trạng thái khác nhau của động tác Squat</a:t>
            </a:r>
          </a:p>
          <a:p>
            <a:pPr marL="539748" lvl="1" indent="-269874" algn="just">
              <a:lnSpc>
                <a:spcPts val="3249"/>
              </a:lnSpc>
              <a:buFont typeface="Arial"/>
              <a:buChar char="•"/>
            </a:pPr>
            <a:r>
              <a:rPr lang="en-US" sz="2499" spc="-109">
                <a:solidFill>
                  <a:srgbClr val="022379"/>
                </a:solidFill>
                <a:latin typeface="Poppins"/>
                <a:ea typeface="Poppins"/>
                <a:cs typeface="Poppins"/>
                <a:sym typeface="Poppins"/>
              </a:rPr>
              <a:t>Đạt độ chính xác cao trong việc phân loại các lỗi</a:t>
            </a:r>
          </a:p>
          <a:p>
            <a:pPr marL="539748" lvl="1" indent="-269874" algn="just">
              <a:lnSpc>
                <a:spcPts val="3249"/>
              </a:lnSpc>
              <a:buFont typeface="Arial"/>
              <a:buChar char="•"/>
            </a:pPr>
            <a:r>
              <a:rPr lang="en-US" sz="2499" spc="-109">
                <a:solidFill>
                  <a:srgbClr val="022379"/>
                </a:solidFill>
                <a:latin typeface="Poppins"/>
                <a:ea typeface="Poppins"/>
                <a:cs typeface="Poppins"/>
                <a:sym typeface="Poppins"/>
              </a:rPr>
              <a:t>Xây dựng hệ thống xử lý video thời gian thực</a:t>
            </a:r>
          </a:p>
          <a:p>
            <a:pPr marL="539748" lvl="1" indent="-269874" algn="just">
              <a:lnSpc>
                <a:spcPts val="3249"/>
              </a:lnSpc>
              <a:buFont typeface="Arial"/>
              <a:buChar char="•"/>
            </a:pPr>
            <a:r>
              <a:rPr lang="en-US" sz="2499" spc="-109">
                <a:solidFill>
                  <a:srgbClr val="022379"/>
                </a:solidFill>
                <a:latin typeface="Poppins"/>
                <a:ea typeface="Poppins"/>
                <a:cs typeface="Poppins"/>
                <a:sym typeface="Poppins"/>
              </a:rPr>
              <a:t>Tạo giao diện trực quan để hiển thị kết quả phân tích</a:t>
            </a:r>
          </a:p>
          <a:p>
            <a:pPr algn="just">
              <a:lnSpc>
                <a:spcPts val="3249"/>
              </a:lnSpc>
            </a:pPr>
            <a:endParaRPr lang="en-US" sz="2499" spc="-109">
              <a:solidFill>
                <a:srgbClr val="022379"/>
              </a:solidFill>
              <a:latin typeface="Poppins"/>
              <a:ea typeface="Poppins"/>
              <a:cs typeface="Poppins"/>
              <a:sym typeface="Poppins"/>
            </a:endParaRPr>
          </a:p>
        </p:txBody>
      </p:sp>
      <p:sp>
        <p:nvSpPr>
          <p:cNvPr id="17" name="TextBox 17"/>
          <p:cNvSpPr txBox="1"/>
          <p:nvPr/>
        </p:nvSpPr>
        <p:spPr>
          <a:xfrm rot="3127933">
            <a:off x="9908751" y="5847009"/>
            <a:ext cx="2279786" cy="835544"/>
          </a:xfrm>
          <a:prstGeom prst="rect">
            <a:avLst/>
          </a:prstGeom>
        </p:spPr>
        <p:txBody>
          <a:bodyPr lIns="0" tIns="0" rIns="0" bIns="0" rtlCol="0" anchor="t">
            <a:spAutoFit/>
          </a:bodyPr>
          <a:lstStyle/>
          <a:p>
            <a:pPr marL="0" lvl="0" indent="0" algn="ctr">
              <a:lnSpc>
                <a:spcPts val="2940"/>
              </a:lnSpc>
              <a:spcBef>
                <a:spcPct val="0"/>
              </a:spcBef>
            </a:pPr>
            <a:r>
              <a:rPr lang="en-US" sz="2100" dirty="0">
                <a:solidFill>
                  <a:srgbClr val="FFFFFF"/>
                </a:solidFill>
                <a:latin typeface="Arial"/>
                <a:ea typeface="Arial"/>
                <a:cs typeface="Arial"/>
                <a:sym typeface="Arial"/>
              </a:rPr>
              <a:t>MỤC TIÊU CỤ THỂ</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7DB3"/>
        </a:solidFill>
        <a:effectLst/>
      </p:bgPr>
    </p:bg>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grpSp>
        <p:nvGrpSpPr>
          <p:cNvPr id="4" name="Group 4"/>
          <p:cNvGrpSpPr/>
          <p:nvPr/>
        </p:nvGrpSpPr>
        <p:grpSpPr>
          <a:xfrm>
            <a:off x="15101000" y="549116"/>
            <a:ext cx="2596162" cy="653033"/>
            <a:chOff x="0" y="0"/>
            <a:chExt cx="683763" cy="171992"/>
          </a:xfrm>
        </p:grpSpPr>
        <p:sp>
          <p:nvSpPr>
            <p:cNvPr id="5" name="Freeform 5"/>
            <p:cNvSpPr/>
            <p:nvPr/>
          </p:nvSpPr>
          <p:spPr>
            <a:xfrm>
              <a:off x="0" y="0"/>
              <a:ext cx="683763" cy="171992"/>
            </a:xfrm>
            <a:custGeom>
              <a:avLst/>
              <a:gdLst/>
              <a:ahLst/>
              <a:cxnLst/>
              <a:rect l="l" t="t" r="r" b="b"/>
              <a:pathLst>
                <a:path w="683763" h="171992">
                  <a:moveTo>
                    <a:pt x="85996" y="0"/>
                  </a:moveTo>
                  <a:lnTo>
                    <a:pt x="597767" y="0"/>
                  </a:lnTo>
                  <a:cubicBezTo>
                    <a:pt x="620574" y="0"/>
                    <a:pt x="642448" y="9060"/>
                    <a:pt x="658575" y="25188"/>
                  </a:cubicBezTo>
                  <a:cubicBezTo>
                    <a:pt x="674702" y="41315"/>
                    <a:pt x="683763" y="63189"/>
                    <a:pt x="683763" y="85996"/>
                  </a:cubicBezTo>
                  <a:lnTo>
                    <a:pt x="683763" y="85996"/>
                  </a:lnTo>
                  <a:cubicBezTo>
                    <a:pt x="683763" y="108804"/>
                    <a:pt x="674702" y="130677"/>
                    <a:pt x="658575" y="146805"/>
                  </a:cubicBezTo>
                  <a:cubicBezTo>
                    <a:pt x="642448" y="162932"/>
                    <a:pt x="620574" y="171992"/>
                    <a:pt x="59776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5483FF"/>
            </a:solidFill>
          </p:spPr>
          <p:txBody>
            <a:bodyPr/>
            <a:lstStyle/>
            <a:p>
              <a:endParaRPr lang="en-US"/>
            </a:p>
          </p:txBody>
        </p:sp>
        <p:sp>
          <p:nvSpPr>
            <p:cNvPr id="6" name="TextBox 6"/>
            <p:cNvSpPr txBox="1"/>
            <p:nvPr/>
          </p:nvSpPr>
          <p:spPr>
            <a:xfrm>
              <a:off x="0" y="-66675"/>
              <a:ext cx="683763" cy="238667"/>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4014657"/>
            <a:ext cx="7892769" cy="5811948"/>
          </a:xfrm>
          <a:custGeom>
            <a:avLst/>
            <a:gdLst/>
            <a:ahLst/>
            <a:cxnLst/>
            <a:rect l="l" t="t" r="r" b="b"/>
            <a:pathLst>
              <a:path w="7892769" h="5811948">
                <a:moveTo>
                  <a:pt x="0" y="0"/>
                </a:moveTo>
                <a:lnTo>
                  <a:pt x="7892769" y="0"/>
                </a:lnTo>
                <a:lnTo>
                  <a:pt x="7892769" y="5811948"/>
                </a:lnTo>
                <a:lnTo>
                  <a:pt x="0" y="5811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518999" y="478907"/>
            <a:ext cx="2229544" cy="2304909"/>
          </a:xfrm>
          <a:custGeom>
            <a:avLst/>
            <a:gdLst/>
            <a:ahLst/>
            <a:cxnLst/>
            <a:rect l="l" t="t" r="r" b="b"/>
            <a:pathLst>
              <a:path w="2229544" h="2304909">
                <a:moveTo>
                  <a:pt x="0" y="0"/>
                </a:moveTo>
                <a:lnTo>
                  <a:pt x="2229544" y="0"/>
                </a:lnTo>
                <a:lnTo>
                  <a:pt x="2229544" y="2304908"/>
                </a:lnTo>
                <a:lnTo>
                  <a:pt x="0" y="2304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144000" y="2795386"/>
            <a:ext cx="7976885" cy="3598663"/>
          </a:xfrm>
          <a:custGeom>
            <a:avLst/>
            <a:gdLst/>
            <a:ahLst/>
            <a:cxnLst/>
            <a:rect l="l" t="t" r="r" b="b"/>
            <a:pathLst>
              <a:path w="7976885" h="3598663">
                <a:moveTo>
                  <a:pt x="0" y="0"/>
                </a:moveTo>
                <a:lnTo>
                  <a:pt x="7976885" y="0"/>
                </a:lnTo>
                <a:lnTo>
                  <a:pt x="7976885" y="3598663"/>
                </a:lnTo>
                <a:lnTo>
                  <a:pt x="0" y="35986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9144000" y="7311363"/>
            <a:ext cx="10280523" cy="2353191"/>
          </a:xfrm>
          <a:custGeom>
            <a:avLst/>
            <a:gdLst/>
            <a:ahLst/>
            <a:cxnLst/>
            <a:rect l="l" t="t" r="r" b="b"/>
            <a:pathLst>
              <a:path w="10280523" h="2353191">
                <a:moveTo>
                  <a:pt x="0" y="0"/>
                </a:moveTo>
                <a:lnTo>
                  <a:pt x="10280523" y="0"/>
                </a:lnTo>
                <a:lnTo>
                  <a:pt x="10280523" y="2353192"/>
                </a:lnTo>
                <a:lnTo>
                  <a:pt x="0" y="2353192"/>
                </a:lnTo>
                <a:lnTo>
                  <a:pt x="0" y="0"/>
                </a:lnTo>
                <a:close/>
              </a:path>
            </a:pathLst>
          </a:custGeom>
          <a:blipFill>
            <a:blip r:embed="rId10"/>
            <a:stretch>
              <a:fillRect t="-380" b="-18122"/>
            </a:stretch>
          </a:blipFill>
        </p:spPr>
        <p:txBody>
          <a:bodyPr/>
          <a:lstStyle/>
          <a:p>
            <a:endParaRPr lang="en-US"/>
          </a:p>
        </p:txBody>
      </p:sp>
      <p:sp>
        <p:nvSpPr>
          <p:cNvPr id="11" name="TextBox 11"/>
          <p:cNvSpPr txBox="1"/>
          <p:nvPr/>
        </p:nvSpPr>
        <p:spPr>
          <a:xfrm>
            <a:off x="3171018" y="692135"/>
            <a:ext cx="13700838" cy="1483481"/>
          </a:xfrm>
          <a:prstGeom prst="rect">
            <a:avLst/>
          </a:prstGeom>
        </p:spPr>
        <p:txBody>
          <a:bodyPr lIns="0" tIns="0" rIns="0" bIns="0" rtlCol="0" anchor="t">
            <a:spAutoFit/>
          </a:bodyPr>
          <a:lstStyle/>
          <a:p>
            <a:pPr algn="just">
              <a:lnSpc>
                <a:spcPts val="9881"/>
              </a:lnSpc>
            </a:pPr>
            <a:r>
              <a:rPr lang="en-US" sz="9593">
                <a:solidFill>
                  <a:srgbClr val="FFFFFF"/>
                </a:solidFill>
                <a:latin typeface="Arial"/>
                <a:ea typeface="Arial"/>
                <a:cs typeface="Arial"/>
                <a:sym typeface="Arial"/>
              </a:rPr>
              <a:t>CƠ SỞ LÝ THUYẾT</a:t>
            </a:r>
          </a:p>
        </p:txBody>
      </p:sp>
      <p:sp>
        <p:nvSpPr>
          <p:cNvPr id="12" name="TextBox 12"/>
          <p:cNvSpPr txBox="1"/>
          <p:nvPr/>
        </p:nvSpPr>
        <p:spPr>
          <a:xfrm>
            <a:off x="9619400" y="3187915"/>
            <a:ext cx="6939639" cy="2775505"/>
          </a:xfrm>
          <a:prstGeom prst="rect">
            <a:avLst/>
          </a:prstGeom>
        </p:spPr>
        <p:txBody>
          <a:bodyPr lIns="0" tIns="0" rIns="0" bIns="0" rtlCol="0" anchor="t">
            <a:spAutoFit/>
          </a:bodyPr>
          <a:lstStyle/>
          <a:p>
            <a:pPr marL="461944" lvl="1" indent="-230972" algn="just">
              <a:lnSpc>
                <a:spcPts val="2781"/>
              </a:lnSpc>
              <a:buFont typeface="Arial"/>
              <a:buChar char="•"/>
            </a:pPr>
            <a:r>
              <a:rPr lang="en-US" sz="2139" spc="-94">
                <a:solidFill>
                  <a:srgbClr val="022379"/>
                </a:solidFill>
                <a:latin typeface="Poppins"/>
                <a:ea typeface="Poppins"/>
                <a:cs typeface="Poppins"/>
                <a:sym typeface="Poppins"/>
              </a:rPr>
              <a:t>Là kỹ thuật phát hiện vị trí của các điểm khớp chính trên cơ thể người từ hình ảnh hoặc video. </a:t>
            </a:r>
          </a:p>
          <a:p>
            <a:pPr marL="461944" lvl="1" indent="-230972" algn="just">
              <a:lnSpc>
                <a:spcPts val="2781"/>
              </a:lnSpc>
              <a:buFont typeface="Arial"/>
              <a:buChar char="•"/>
            </a:pPr>
            <a:r>
              <a:rPr lang="en-US" sz="2139" spc="-94">
                <a:solidFill>
                  <a:srgbClr val="022379"/>
                </a:solidFill>
                <a:latin typeface="Poppins"/>
                <a:ea typeface="Poppins"/>
                <a:cs typeface="Poppins"/>
                <a:sym typeface="Poppins"/>
              </a:rPr>
              <a:t>Sử dụng MediaPipe Pose, là một thư viện mã nguồn mở của Google cung cấp giải pháp nhận diện tư thế thời gian thực với độ chính xác cao. </a:t>
            </a:r>
          </a:p>
          <a:p>
            <a:pPr marL="461944" lvl="1" indent="-230972" algn="just">
              <a:lnSpc>
                <a:spcPts val="2781"/>
              </a:lnSpc>
              <a:buFont typeface="Arial"/>
              <a:buChar char="•"/>
            </a:pPr>
            <a:r>
              <a:rPr lang="en-US" sz="2139" spc="-94">
                <a:solidFill>
                  <a:srgbClr val="022379"/>
                </a:solidFill>
                <a:latin typeface="Poppins"/>
                <a:ea typeface="Poppins"/>
                <a:cs typeface="Poppins"/>
                <a:sym typeface="Poppins"/>
              </a:rPr>
              <a:t>Thư viện sử dụng mạng nơ-ron sâu để dò tìm và theo dõi các điểm khớp quan trọng trên cơ thể.</a:t>
            </a:r>
          </a:p>
          <a:p>
            <a:pPr algn="just">
              <a:lnSpc>
                <a:spcPts val="2781"/>
              </a:lnSpc>
            </a:pPr>
            <a:endParaRPr lang="en-US" sz="2139" spc="-94">
              <a:solidFill>
                <a:srgbClr val="022379"/>
              </a:solidFill>
              <a:latin typeface="Poppins"/>
              <a:ea typeface="Poppins"/>
              <a:cs typeface="Poppins"/>
              <a:sym typeface="Poppins"/>
            </a:endParaRPr>
          </a:p>
        </p:txBody>
      </p:sp>
      <p:sp>
        <p:nvSpPr>
          <p:cNvPr id="13" name="TextBox 13"/>
          <p:cNvSpPr txBox="1"/>
          <p:nvPr/>
        </p:nvSpPr>
        <p:spPr>
          <a:xfrm rot="-2053685">
            <a:off x="8240033" y="2313434"/>
            <a:ext cx="2370497" cy="866326"/>
          </a:xfrm>
          <a:prstGeom prst="rect">
            <a:avLst/>
          </a:prstGeom>
        </p:spPr>
        <p:txBody>
          <a:bodyPr lIns="0" tIns="0" rIns="0" bIns="0" rtlCol="0" anchor="t">
            <a:spAutoFit/>
          </a:bodyPr>
          <a:lstStyle/>
          <a:p>
            <a:pPr marL="0" lvl="0" indent="0" algn="ctr">
              <a:lnSpc>
                <a:spcPts val="2940"/>
              </a:lnSpc>
              <a:spcBef>
                <a:spcPct val="0"/>
              </a:spcBef>
            </a:pPr>
            <a:r>
              <a:rPr lang="en-US" sz="2100" dirty="0">
                <a:solidFill>
                  <a:srgbClr val="FF6769"/>
                </a:solidFill>
                <a:latin typeface="Arial"/>
                <a:ea typeface="Arial"/>
                <a:cs typeface="Arial"/>
                <a:sym typeface="Arial"/>
              </a:rPr>
              <a:t>POSE ESTIMATION</a:t>
            </a:r>
          </a:p>
        </p:txBody>
      </p:sp>
      <p:sp>
        <p:nvSpPr>
          <p:cNvPr id="14" name="TextBox 14"/>
          <p:cNvSpPr txBox="1"/>
          <p:nvPr/>
        </p:nvSpPr>
        <p:spPr>
          <a:xfrm>
            <a:off x="15101000" y="654035"/>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
        <p:nvSpPr>
          <p:cNvPr id="15" name="TextBox 15"/>
          <p:cNvSpPr txBox="1"/>
          <p:nvPr/>
        </p:nvSpPr>
        <p:spPr>
          <a:xfrm>
            <a:off x="9619400" y="7598390"/>
            <a:ext cx="8077761" cy="2228215"/>
          </a:xfrm>
          <a:prstGeom prst="rect">
            <a:avLst/>
          </a:prstGeom>
        </p:spPr>
        <p:txBody>
          <a:bodyPr lIns="0" tIns="0" rIns="0" bIns="0" rtlCol="0" anchor="t">
            <a:spAutoFit/>
          </a:bodyPr>
          <a:lstStyle/>
          <a:p>
            <a:pPr marL="496569" lvl="1" indent="-248284" algn="just">
              <a:lnSpc>
                <a:spcPts val="2989"/>
              </a:lnSpc>
              <a:buFont typeface="Arial"/>
              <a:buChar char="•"/>
            </a:pPr>
            <a:r>
              <a:rPr lang="en-US" sz="2299" spc="-101">
                <a:solidFill>
                  <a:srgbClr val="022379"/>
                </a:solidFill>
                <a:latin typeface="Poppins"/>
                <a:ea typeface="Poppins"/>
                <a:cs typeface="Poppins"/>
                <a:sym typeface="Poppins"/>
              </a:rPr>
              <a:t>Mô hình học máy phân tích dữ liệu keypoints để phân loại động tác và phát hiện lỗi.</a:t>
            </a:r>
          </a:p>
          <a:p>
            <a:pPr marL="496569" lvl="1" indent="-248284" algn="just">
              <a:lnSpc>
                <a:spcPts val="2989"/>
              </a:lnSpc>
              <a:buFont typeface="Arial"/>
              <a:buChar char="•"/>
            </a:pPr>
            <a:r>
              <a:rPr lang="en-US" sz="2299" spc="-101">
                <a:solidFill>
                  <a:srgbClr val="022379"/>
                </a:solidFill>
                <a:latin typeface="Poppins"/>
                <a:ea typeface="Poppins"/>
                <a:cs typeface="Poppins"/>
                <a:sym typeface="Poppins"/>
              </a:rPr>
              <a:t>Các mô hình như Random Forest, Neural Network (MLP), hoặc LSTM (với dữ liệu video chuỗi) được huấn luyện để đưa ra các dự đoán chính xác</a:t>
            </a:r>
          </a:p>
          <a:p>
            <a:pPr algn="just">
              <a:lnSpc>
                <a:spcPts val="2989"/>
              </a:lnSpc>
            </a:pPr>
            <a:endParaRPr lang="en-US" sz="2299" spc="-101">
              <a:solidFill>
                <a:srgbClr val="022379"/>
              </a:solidFill>
              <a:latin typeface="Poppins"/>
              <a:ea typeface="Poppins"/>
              <a:cs typeface="Poppins"/>
              <a:sym typeface="Poppins"/>
            </a:endParaRPr>
          </a:p>
        </p:txBody>
      </p:sp>
      <p:sp>
        <p:nvSpPr>
          <p:cNvPr id="16" name="TextBox 16"/>
          <p:cNvSpPr txBox="1"/>
          <p:nvPr/>
        </p:nvSpPr>
        <p:spPr>
          <a:xfrm rot="-2053685">
            <a:off x="8090424" y="6689021"/>
            <a:ext cx="2539231" cy="958052"/>
          </a:xfrm>
          <a:prstGeom prst="rect">
            <a:avLst/>
          </a:prstGeom>
        </p:spPr>
        <p:txBody>
          <a:bodyPr lIns="0" tIns="0" rIns="0" bIns="0" rtlCol="0" anchor="t">
            <a:spAutoFit/>
          </a:bodyPr>
          <a:lstStyle/>
          <a:p>
            <a:pPr algn="ctr">
              <a:lnSpc>
                <a:spcPts val="2940"/>
              </a:lnSpc>
            </a:pPr>
            <a:r>
              <a:rPr lang="en-US" sz="2100" dirty="0">
                <a:solidFill>
                  <a:srgbClr val="FF6769"/>
                </a:solidFill>
                <a:latin typeface="Arial"/>
                <a:ea typeface="Arial"/>
                <a:cs typeface="Arial"/>
                <a:sym typeface="Arial"/>
              </a:rPr>
              <a:t>MÔ HÌNH HỌC MÁY</a:t>
            </a:r>
          </a:p>
          <a:p>
            <a:pPr algn="ctr">
              <a:lnSpc>
                <a:spcPts val="2940"/>
              </a:lnSpc>
            </a:pPr>
            <a:endParaRPr lang="en-US" sz="2100" dirty="0">
              <a:solidFill>
                <a:srgbClr val="FF6769"/>
              </a:solidFill>
              <a:latin typeface="Arial"/>
              <a:ea typeface="Arial"/>
              <a:cs typeface="Arial"/>
              <a:sym typeface="Arial"/>
            </a:endParaRPr>
          </a:p>
          <a:p>
            <a:pPr marL="0" lvl="0" indent="0" algn="ctr">
              <a:lnSpc>
                <a:spcPts val="2940"/>
              </a:lnSpc>
              <a:spcBef>
                <a:spcPct val="0"/>
              </a:spcBef>
            </a:pPr>
            <a:endParaRPr lang="en-US" sz="2100" dirty="0">
              <a:solidFill>
                <a:srgbClr val="FF6769"/>
              </a:solidFill>
              <a:latin typeface="Arial"/>
              <a:ea typeface="Arial"/>
              <a:cs typeface="Arial"/>
              <a:sym typeface="Arial"/>
            </a:endParaRPr>
          </a:p>
          <a:p>
            <a:pPr marL="0" lvl="0" indent="0" algn="ctr">
              <a:lnSpc>
                <a:spcPts val="2940"/>
              </a:lnSpc>
              <a:spcBef>
                <a:spcPct val="0"/>
              </a:spcBef>
            </a:pPr>
            <a:endParaRPr lang="en-US" sz="2100" dirty="0">
              <a:solidFill>
                <a:srgbClr val="FF6769"/>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4" name="TextBox 4"/>
          <p:cNvSpPr txBox="1"/>
          <p:nvPr/>
        </p:nvSpPr>
        <p:spPr>
          <a:xfrm>
            <a:off x="13793404" y="654035"/>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5" name="TextBox 5"/>
          <p:cNvSpPr txBox="1"/>
          <p:nvPr/>
        </p:nvSpPr>
        <p:spPr>
          <a:xfrm>
            <a:off x="15101000" y="654035"/>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6" name="Freeform 6"/>
          <p:cNvSpPr/>
          <p:nvPr/>
        </p:nvSpPr>
        <p:spPr>
          <a:xfrm>
            <a:off x="12558964" y="2230520"/>
            <a:ext cx="5544123" cy="6528898"/>
          </a:xfrm>
          <a:custGeom>
            <a:avLst/>
            <a:gdLst/>
            <a:ahLst/>
            <a:cxnLst/>
            <a:rect l="l" t="t" r="r" b="b"/>
            <a:pathLst>
              <a:path w="5544123" h="6528898">
                <a:moveTo>
                  <a:pt x="0" y="0"/>
                </a:moveTo>
                <a:lnTo>
                  <a:pt x="5544123" y="0"/>
                </a:lnTo>
                <a:lnTo>
                  <a:pt x="5544123" y="6528898"/>
                </a:lnTo>
                <a:lnTo>
                  <a:pt x="0" y="65288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4126355" y="4664307"/>
            <a:ext cx="953367" cy="985594"/>
          </a:xfrm>
          <a:custGeom>
            <a:avLst/>
            <a:gdLst/>
            <a:ahLst/>
            <a:cxnLst/>
            <a:rect l="l" t="t" r="r" b="b"/>
            <a:pathLst>
              <a:path w="953367" h="985594">
                <a:moveTo>
                  <a:pt x="0" y="0"/>
                </a:moveTo>
                <a:lnTo>
                  <a:pt x="953367" y="0"/>
                </a:lnTo>
                <a:lnTo>
                  <a:pt x="953367" y="985594"/>
                </a:lnTo>
                <a:lnTo>
                  <a:pt x="0" y="9855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15101000" y="549116"/>
            <a:ext cx="2580369" cy="653033"/>
            <a:chOff x="0" y="0"/>
            <a:chExt cx="679603" cy="171992"/>
          </a:xfrm>
        </p:grpSpPr>
        <p:sp>
          <p:nvSpPr>
            <p:cNvPr id="9" name="Freeform 9"/>
            <p:cNvSpPr/>
            <p:nvPr/>
          </p:nvSpPr>
          <p:spPr>
            <a:xfrm>
              <a:off x="0" y="0"/>
              <a:ext cx="679603" cy="171992"/>
            </a:xfrm>
            <a:custGeom>
              <a:avLst/>
              <a:gdLst/>
              <a:ahLst/>
              <a:cxnLst/>
              <a:rect l="l" t="t" r="r" b="b"/>
              <a:pathLst>
                <a:path w="679603" h="171992">
                  <a:moveTo>
                    <a:pt x="85996" y="0"/>
                  </a:moveTo>
                  <a:lnTo>
                    <a:pt x="593607" y="0"/>
                  </a:lnTo>
                  <a:cubicBezTo>
                    <a:pt x="616415" y="0"/>
                    <a:pt x="638288" y="9060"/>
                    <a:pt x="654416" y="25188"/>
                  </a:cubicBezTo>
                  <a:cubicBezTo>
                    <a:pt x="670543" y="41315"/>
                    <a:pt x="679603" y="63189"/>
                    <a:pt x="679603" y="85996"/>
                  </a:cubicBezTo>
                  <a:lnTo>
                    <a:pt x="679603" y="85996"/>
                  </a:lnTo>
                  <a:cubicBezTo>
                    <a:pt x="679603" y="108804"/>
                    <a:pt x="670543" y="130677"/>
                    <a:pt x="654416" y="146805"/>
                  </a:cubicBezTo>
                  <a:cubicBezTo>
                    <a:pt x="638288" y="162932"/>
                    <a:pt x="616415" y="171992"/>
                    <a:pt x="59360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022379"/>
            </a:solidFill>
          </p:spPr>
          <p:txBody>
            <a:bodyPr/>
            <a:lstStyle/>
            <a:p>
              <a:endParaRPr lang="en-US"/>
            </a:p>
          </p:txBody>
        </p:sp>
        <p:sp>
          <p:nvSpPr>
            <p:cNvPr id="10" name="TextBox 10"/>
            <p:cNvSpPr txBox="1"/>
            <p:nvPr/>
          </p:nvSpPr>
          <p:spPr>
            <a:xfrm>
              <a:off x="0" y="-66675"/>
              <a:ext cx="679603" cy="238667"/>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2085993" y="3192377"/>
            <a:ext cx="8664652" cy="5768743"/>
          </a:xfrm>
          <a:custGeom>
            <a:avLst/>
            <a:gdLst/>
            <a:ahLst/>
            <a:cxnLst/>
            <a:rect l="l" t="t" r="r" b="b"/>
            <a:pathLst>
              <a:path w="8664652" h="5768743">
                <a:moveTo>
                  <a:pt x="0" y="0"/>
                </a:moveTo>
                <a:lnTo>
                  <a:pt x="8664652" y="0"/>
                </a:lnTo>
                <a:lnTo>
                  <a:pt x="8664652" y="5768743"/>
                </a:lnTo>
                <a:lnTo>
                  <a:pt x="0" y="57687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9210675" y="654035"/>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3" name="TextBox 13"/>
          <p:cNvSpPr txBox="1"/>
          <p:nvPr/>
        </p:nvSpPr>
        <p:spPr>
          <a:xfrm>
            <a:off x="11474797" y="654035"/>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14" name="TextBox 14"/>
          <p:cNvSpPr txBox="1"/>
          <p:nvPr/>
        </p:nvSpPr>
        <p:spPr>
          <a:xfrm>
            <a:off x="172827" y="446122"/>
            <a:ext cx="7835072" cy="1483481"/>
          </a:xfrm>
          <a:prstGeom prst="rect">
            <a:avLst/>
          </a:prstGeom>
        </p:spPr>
        <p:txBody>
          <a:bodyPr lIns="0" tIns="0" rIns="0" bIns="0" rtlCol="0" anchor="t">
            <a:spAutoFit/>
          </a:bodyPr>
          <a:lstStyle/>
          <a:p>
            <a:pPr algn="just">
              <a:lnSpc>
                <a:spcPts val="9881"/>
              </a:lnSpc>
            </a:pPr>
            <a:r>
              <a:rPr lang="en-US" sz="9593">
                <a:solidFill>
                  <a:srgbClr val="022379"/>
                </a:solidFill>
                <a:latin typeface="Arial"/>
                <a:ea typeface="Arial"/>
                <a:cs typeface="Arial"/>
                <a:sym typeface="Arial"/>
              </a:rPr>
              <a:t>GIẢI PHÁP</a:t>
            </a:r>
          </a:p>
        </p:txBody>
      </p:sp>
      <p:sp>
        <p:nvSpPr>
          <p:cNvPr id="15" name="TextBox 15"/>
          <p:cNvSpPr txBox="1"/>
          <p:nvPr/>
        </p:nvSpPr>
        <p:spPr>
          <a:xfrm>
            <a:off x="15101000" y="654035"/>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
        <p:nvSpPr>
          <p:cNvPr id="16" name="TextBox 16"/>
          <p:cNvSpPr txBox="1"/>
          <p:nvPr/>
        </p:nvSpPr>
        <p:spPr>
          <a:xfrm>
            <a:off x="3807953" y="3552825"/>
            <a:ext cx="5053637" cy="514350"/>
          </a:xfrm>
          <a:prstGeom prst="rect">
            <a:avLst/>
          </a:prstGeom>
        </p:spPr>
        <p:txBody>
          <a:bodyPr lIns="0" tIns="0" rIns="0" bIns="0" rtlCol="0" anchor="t">
            <a:spAutoFit/>
          </a:bodyPr>
          <a:lstStyle/>
          <a:p>
            <a:pPr algn="just">
              <a:lnSpc>
                <a:spcPts val="3900"/>
              </a:lnSpc>
            </a:pPr>
            <a:r>
              <a:rPr lang="en-US" sz="3000" spc="-131">
                <a:solidFill>
                  <a:srgbClr val="022379"/>
                </a:solidFill>
                <a:latin typeface="Poppins"/>
                <a:ea typeface="Poppins"/>
                <a:cs typeface="Poppins"/>
                <a:sym typeface="Poppins"/>
              </a:rPr>
              <a:t>Module nhận diện tư thế</a:t>
            </a:r>
          </a:p>
        </p:txBody>
      </p:sp>
      <p:sp>
        <p:nvSpPr>
          <p:cNvPr id="17" name="TextBox 17"/>
          <p:cNvSpPr txBox="1"/>
          <p:nvPr/>
        </p:nvSpPr>
        <p:spPr>
          <a:xfrm>
            <a:off x="5038593" y="5033484"/>
            <a:ext cx="4518974" cy="514350"/>
          </a:xfrm>
          <a:prstGeom prst="rect">
            <a:avLst/>
          </a:prstGeom>
        </p:spPr>
        <p:txBody>
          <a:bodyPr lIns="0" tIns="0" rIns="0" bIns="0" rtlCol="0" anchor="t">
            <a:spAutoFit/>
          </a:bodyPr>
          <a:lstStyle/>
          <a:p>
            <a:pPr marL="0" lvl="0" indent="0" algn="just">
              <a:lnSpc>
                <a:spcPts val="3900"/>
              </a:lnSpc>
              <a:spcBef>
                <a:spcPct val="0"/>
              </a:spcBef>
            </a:pPr>
            <a:r>
              <a:rPr lang="en-US" sz="3000" u="none" strike="noStrike" spc="-131">
                <a:solidFill>
                  <a:srgbClr val="022379"/>
                </a:solidFill>
                <a:latin typeface="Poppins"/>
                <a:ea typeface="Poppins"/>
                <a:cs typeface="Poppins"/>
                <a:sym typeface="Poppins"/>
              </a:rPr>
              <a:t>Module xử lý dữ liệu</a:t>
            </a:r>
          </a:p>
        </p:txBody>
      </p:sp>
      <p:sp>
        <p:nvSpPr>
          <p:cNvPr id="18" name="TextBox 18"/>
          <p:cNvSpPr txBox="1"/>
          <p:nvPr/>
        </p:nvSpPr>
        <p:spPr>
          <a:xfrm>
            <a:off x="4312558" y="6509859"/>
            <a:ext cx="4549031" cy="1009650"/>
          </a:xfrm>
          <a:prstGeom prst="rect">
            <a:avLst/>
          </a:prstGeom>
        </p:spPr>
        <p:txBody>
          <a:bodyPr lIns="0" tIns="0" rIns="0" bIns="0" rtlCol="0" anchor="t">
            <a:spAutoFit/>
          </a:bodyPr>
          <a:lstStyle/>
          <a:p>
            <a:pPr marL="0" lvl="0" indent="0" algn="just">
              <a:lnSpc>
                <a:spcPts val="3900"/>
              </a:lnSpc>
              <a:spcBef>
                <a:spcPct val="0"/>
              </a:spcBef>
            </a:pPr>
            <a:r>
              <a:rPr lang="en-US" sz="3000" u="none" strike="noStrike" spc="-131">
                <a:solidFill>
                  <a:srgbClr val="022379"/>
                </a:solidFill>
                <a:latin typeface="Poppins"/>
                <a:ea typeface="Poppins"/>
                <a:cs typeface="Poppins"/>
                <a:sym typeface="Poppins"/>
              </a:rPr>
              <a:t>Module phân loại</a:t>
            </a:r>
          </a:p>
          <a:p>
            <a:pPr marL="0" lvl="0" indent="0" algn="just">
              <a:lnSpc>
                <a:spcPts val="3900"/>
              </a:lnSpc>
              <a:spcBef>
                <a:spcPct val="0"/>
              </a:spcBef>
            </a:pPr>
            <a:endParaRPr lang="en-US" sz="3000" u="none" strike="noStrike" spc="-131">
              <a:solidFill>
                <a:srgbClr val="022379"/>
              </a:solidFill>
              <a:latin typeface="Poppins"/>
              <a:ea typeface="Poppins"/>
              <a:cs typeface="Poppins"/>
              <a:sym typeface="Poppins"/>
            </a:endParaRPr>
          </a:p>
        </p:txBody>
      </p:sp>
      <p:sp>
        <p:nvSpPr>
          <p:cNvPr id="19" name="TextBox 19"/>
          <p:cNvSpPr txBox="1"/>
          <p:nvPr/>
        </p:nvSpPr>
        <p:spPr>
          <a:xfrm>
            <a:off x="5038593" y="7990519"/>
            <a:ext cx="4601270" cy="1009650"/>
          </a:xfrm>
          <a:prstGeom prst="rect">
            <a:avLst/>
          </a:prstGeom>
        </p:spPr>
        <p:txBody>
          <a:bodyPr lIns="0" tIns="0" rIns="0" bIns="0" rtlCol="0" anchor="t">
            <a:spAutoFit/>
          </a:bodyPr>
          <a:lstStyle/>
          <a:p>
            <a:pPr marL="0" lvl="0" indent="0" algn="just">
              <a:lnSpc>
                <a:spcPts val="3900"/>
              </a:lnSpc>
              <a:spcBef>
                <a:spcPct val="0"/>
              </a:spcBef>
            </a:pPr>
            <a:r>
              <a:rPr lang="en-US" sz="3000" u="none" strike="noStrike" spc="-131">
                <a:solidFill>
                  <a:srgbClr val="022379"/>
                </a:solidFill>
                <a:latin typeface="Poppins"/>
                <a:ea typeface="Poppins"/>
                <a:cs typeface="Poppins"/>
                <a:sym typeface="Poppins"/>
              </a:rPr>
              <a:t>Module hiển thị</a:t>
            </a:r>
          </a:p>
          <a:p>
            <a:pPr marL="0" lvl="0" indent="0" algn="just">
              <a:lnSpc>
                <a:spcPts val="3900"/>
              </a:lnSpc>
              <a:spcBef>
                <a:spcPct val="0"/>
              </a:spcBef>
            </a:pPr>
            <a:endParaRPr lang="en-US" sz="3000" u="none" strike="noStrike" spc="-131">
              <a:solidFill>
                <a:srgbClr val="022379"/>
              </a:solidFill>
              <a:latin typeface="Poppins"/>
              <a:ea typeface="Poppins"/>
              <a:cs typeface="Poppins"/>
              <a:sym typeface="Poppins"/>
            </a:endParaRPr>
          </a:p>
        </p:txBody>
      </p:sp>
      <p:sp>
        <p:nvSpPr>
          <p:cNvPr id="20" name="TextBox 20"/>
          <p:cNvSpPr txBox="1"/>
          <p:nvPr/>
        </p:nvSpPr>
        <p:spPr>
          <a:xfrm>
            <a:off x="2357322" y="3200400"/>
            <a:ext cx="723088"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a:ea typeface="Poppins"/>
                <a:cs typeface="Poppins"/>
                <a:sym typeface="Poppins"/>
              </a:rPr>
              <a:t>1</a:t>
            </a:r>
          </a:p>
        </p:txBody>
      </p:sp>
      <p:sp>
        <p:nvSpPr>
          <p:cNvPr id="21" name="TextBox 21"/>
          <p:cNvSpPr txBox="1"/>
          <p:nvPr/>
        </p:nvSpPr>
        <p:spPr>
          <a:xfrm>
            <a:off x="3446409" y="4681059"/>
            <a:ext cx="723088"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a:ea typeface="Poppins"/>
                <a:cs typeface="Poppins"/>
                <a:sym typeface="Poppins"/>
              </a:rPr>
              <a:t>2</a:t>
            </a:r>
          </a:p>
        </p:txBody>
      </p:sp>
      <p:sp>
        <p:nvSpPr>
          <p:cNvPr id="22" name="TextBox 22"/>
          <p:cNvSpPr txBox="1"/>
          <p:nvPr/>
        </p:nvSpPr>
        <p:spPr>
          <a:xfrm>
            <a:off x="2357322" y="6253734"/>
            <a:ext cx="723088"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a:ea typeface="Poppins"/>
                <a:cs typeface="Poppins"/>
                <a:sym typeface="Poppins"/>
              </a:rPr>
              <a:t>3</a:t>
            </a:r>
          </a:p>
        </p:txBody>
      </p:sp>
      <p:sp>
        <p:nvSpPr>
          <p:cNvPr id="23" name="TextBox 23"/>
          <p:cNvSpPr txBox="1"/>
          <p:nvPr/>
        </p:nvSpPr>
        <p:spPr>
          <a:xfrm>
            <a:off x="3446409" y="7664043"/>
            <a:ext cx="723088" cy="1095375"/>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Poppins"/>
                <a:ea typeface="Poppins"/>
                <a:cs typeface="Poppins"/>
                <a:sym typeface="Poppi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2379"/>
        </a:solidFill>
        <a:effectLst/>
      </p:bgPr>
    </p:bg>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grpSp>
        <p:nvGrpSpPr>
          <p:cNvPr id="4" name="Group 4"/>
          <p:cNvGrpSpPr/>
          <p:nvPr/>
        </p:nvGrpSpPr>
        <p:grpSpPr>
          <a:xfrm>
            <a:off x="15101000" y="549116"/>
            <a:ext cx="2596162" cy="653033"/>
            <a:chOff x="0" y="0"/>
            <a:chExt cx="683763" cy="171992"/>
          </a:xfrm>
        </p:grpSpPr>
        <p:sp>
          <p:nvSpPr>
            <p:cNvPr id="5" name="Freeform 5"/>
            <p:cNvSpPr/>
            <p:nvPr/>
          </p:nvSpPr>
          <p:spPr>
            <a:xfrm>
              <a:off x="0" y="0"/>
              <a:ext cx="683763" cy="171992"/>
            </a:xfrm>
            <a:custGeom>
              <a:avLst/>
              <a:gdLst/>
              <a:ahLst/>
              <a:cxnLst/>
              <a:rect l="l" t="t" r="r" b="b"/>
              <a:pathLst>
                <a:path w="683763" h="171992">
                  <a:moveTo>
                    <a:pt x="85996" y="0"/>
                  </a:moveTo>
                  <a:lnTo>
                    <a:pt x="597767" y="0"/>
                  </a:lnTo>
                  <a:cubicBezTo>
                    <a:pt x="620574" y="0"/>
                    <a:pt x="642448" y="9060"/>
                    <a:pt x="658575" y="25188"/>
                  </a:cubicBezTo>
                  <a:cubicBezTo>
                    <a:pt x="674702" y="41315"/>
                    <a:pt x="683763" y="63189"/>
                    <a:pt x="683763" y="85996"/>
                  </a:cubicBezTo>
                  <a:lnTo>
                    <a:pt x="683763" y="85996"/>
                  </a:lnTo>
                  <a:cubicBezTo>
                    <a:pt x="683763" y="108804"/>
                    <a:pt x="674702" y="130677"/>
                    <a:pt x="658575" y="146805"/>
                  </a:cubicBezTo>
                  <a:cubicBezTo>
                    <a:pt x="642448" y="162932"/>
                    <a:pt x="620574" y="171992"/>
                    <a:pt x="59776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FF6769"/>
            </a:solidFill>
          </p:spPr>
          <p:txBody>
            <a:bodyPr/>
            <a:lstStyle/>
            <a:p>
              <a:endParaRPr lang="en-US"/>
            </a:p>
          </p:txBody>
        </p:sp>
        <p:sp>
          <p:nvSpPr>
            <p:cNvPr id="6" name="TextBox 6"/>
            <p:cNvSpPr txBox="1"/>
            <p:nvPr/>
          </p:nvSpPr>
          <p:spPr>
            <a:xfrm>
              <a:off x="0" y="-66675"/>
              <a:ext cx="683763" cy="238667"/>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1247109" y="2709847"/>
            <a:ext cx="10436637" cy="3472554"/>
          </a:xfrm>
          <a:custGeom>
            <a:avLst/>
            <a:gdLst/>
            <a:ahLst/>
            <a:cxnLst/>
            <a:rect l="l" t="t" r="r" b="b"/>
            <a:pathLst>
              <a:path w="10436637" h="3472554">
                <a:moveTo>
                  <a:pt x="0" y="0"/>
                </a:moveTo>
                <a:lnTo>
                  <a:pt x="10436637" y="0"/>
                </a:lnTo>
                <a:lnTo>
                  <a:pt x="10436637" y="3472554"/>
                </a:lnTo>
                <a:lnTo>
                  <a:pt x="0" y="347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8007899" y="6962645"/>
            <a:ext cx="9900007" cy="2796752"/>
          </a:xfrm>
          <a:custGeom>
            <a:avLst/>
            <a:gdLst/>
            <a:ahLst/>
            <a:cxnLst/>
            <a:rect l="l" t="t" r="r" b="b"/>
            <a:pathLst>
              <a:path w="9900007" h="2796752">
                <a:moveTo>
                  <a:pt x="0" y="0"/>
                </a:moveTo>
                <a:lnTo>
                  <a:pt x="9900007" y="0"/>
                </a:lnTo>
                <a:lnTo>
                  <a:pt x="9900007" y="2796752"/>
                </a:lnTo>
                <a:lnTo>
                  <a:pt x="0" y="2796752"/>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5101000" y="654035"/>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
        <p:nvSpPr>
          <p:cNvPr id="10" name="TextBox 10"/>
          <p:cNvSpPr txBox="1"/>
          <p:nvPr/>
        </p:nvSpPr>
        <p:spPr>
          <a:xfrm>
            <a:off x="2323405" y="3129371"/>
            <a:ext cx="9360341" cy="2585881"/>
          </a:xfrm>
          <a:prstGeom prst="rect">
            <a:avLst/>
          </a:prstGeom>
        </p:spPr>
        <p:txBody>
          <a:bodyPr lIns="0" tIns="0" rIns="0" bIns="0" rtlCol="0" anchor="t">
            <a:spAutoFit/>
          </a:bodyPr>
          <a:lstStyle/>
          <a:p>
            <a:pPr marL="0" lvl="0" indent="0" algn="just">
              <a:lnSpc>
                <a:spcPts val="3428"/>
              </a:lnSpc>
              <a:spcBef>
                <a:spcPct val="0"/>
              </a:spcBef>
            </a:pPr>
            <a:r>
              <a:rPr lang="en-US" sz="2637" u="none" strike="noStrike" spc="-116">
                <a:solidFill>
                  <a:srgbClr val="02288D"/>
                </a:solidFill>
                <a:latin typeface="Poppins"/>
                <a:ea typeface="Poppins"/>
                <a:cs typeface="Poppins"/>
                <a:sym typeface="Poppins"/>
              </a:rPr>
              <a:t>Sử dụng MediaPipe Pose để trích xuất tọa độ các điểm khớp:</a:t>
            </a:r>
          </a:p>
          <a:p>
            <a:pPr marL="569395" lvl="1" indent="-284697" algn="just">
              <a:lnSpc>
                <a:spcPts val="3428"/>
              </a:lnSpc>
              <a:spcBef>
                <a:spcPct val="0"/>
              </a:spcBef>
              <a:buFont typeface="Arial"/>
              <a:buChar char="•"/>
            </a:pPr>
            <a:r>
              <a:rPr lang="en-US" sz="2637" u="none" strike="noStrike" spc="-116">
                <a:solidFill>
                  <a:srgbClr val="02288D"/>
                </a:solidFill>
                <a:latin typeface="Poppins"/>
                <a:ea typeface="Poppins"/>
                <a:cs typeface="Poppins"/>
                <a:sym typeface="Poppins"/>
              </a:rPr>
              <a:t>Mũi (NOSE)</a:t>
            </a:r>
          </a:p>
          <a:p>
            <a:pPr marL="569395" lvl="1" indent="-284697" algn="just">
              <a:lnSpc>
                <a:spcPts val="3428"/>
              </a:lnSpc>
              <a:spcBef>
                <a:spcPct val="0"/>
              </a:spcBef>
              <a:buFont typeface="Arial"/>
              <a:buChar char="•"/>
            </a:pPr>
            <a:r>
              <a:rPr lang="en-US" sz="2637" u="none" strike="noStrike" spc="-116">
                <a:solidFill>
                  <a:srgbClr val="02288D"/>
                </a:solidFill>
                <a:latin typeface="Poppins"/>
                <a:ea typeface="Poppins"/>
                <a:cs typeface="Poppins"/>
                <a:sym typeface="Poppins"/>
              </a:rPr>
              <a:t>Vai trái/phải (LEFT_SHOULDER, RIGHT_SHOULDER)</a:t>
            </a:r>
          </a:p>
          <a:p>
            <a:pPr marL="569395" lvl="1" indent="-284697" algn="just">
              <a:lnSpc>
                <a:spcPts val="3428"/>
              </a:lnSpc>
              <a:spcBef>
                <a:spcPct val="0"/>
              </a:spcBef>
              <a:buFont typeface="Arial"/>
              <a:buChar char="•"/>
            </a:pPr>
            <a:r>
              <a:rPr lang="en-US" sz="2637" u="none" strike="noStrike" spc="-116">
                <a:solidFill>
                  <a:srgbClr val="02288D"/>
                </a:solidFill>
                <a:latin typeface="Poppins"/>
                <a:ea typeface="Poppins"/>
                <a:cs typeface="Poppins"/>
                <a:sym typeface="Poppins"/>
              </a:rPr>
              <a:t>Hông trái/phải (LEFT_HIP, RIGHT_HIP)</a:t>
            </a:r>
          </a:p>
          <a:p>
            <a:pPr marL="569395" lvl="1" indent="-284697" algn="just">
              <a:lnSpc>
                <a:spcPts val="3428"/>
              </a:lnSpc>
              <a:spcBef>
                <a:spcPct val="0"/>
              </a:spcBef>
              <a:buFont typeface="Arial"/>
              <a:buChar char="•"/>
            </a:pPr>
            <a:r>
              <a:rPr lang="en-US" sz="2637" u="none" strike="noStrike" spc="-116">
                <a:solidFill>
                  <a:srgbClr val="02288D"/>
                </a:solidFill>
                <a:latin typeface="Poppins"/>
                <a:ea typeface="Poppins"/>
                <a:cs typeface="Poppins"/>
                <a:sym typeface="Poppins"/>
              </a:rPr>
              <a:t>Đầu gối trái/phải (LEFT_KNEE, RIGHT_KNEE)</a:t>
            </a:r>
          </a:p>
          <a:p>
            <a:pPr marL="569395" lvl="1" indent="-284697" algn="just">
              <a:lnSpc>
                <a:spcPts val="3428"/>
              </a:lnSpc>
              <a:spcBef>
                <a:spcPct val="0"/>
              </a:spcBef>
              <a:buFont typeface="Arial"/>
              <a:buChar char="•"/>
            </a:pPr>
            <a:r>
              <a:rPr lang="en-US" sz="2637" u="none" strike="noStrike" spc="-116">
                <a:solidFill>
                  <a:srgbClr val="02288D"/>
                </a:solidFill>
                <a:latin typeface="Poppins"/>
                <a:ea typeface="Poppins"/>
                <a:cs typeface="Poppins"/>
                <a:sym typeface="Poppins"/>
              </a:rPr>
              <a:t>Mắt cá chân trái/phải (LEFT_ANKLE, RIGHT_ANKLE)</a:t>
            </a:r>
          </a:p>
        </p:txBody>
      </p:sp>
      <p:sp>
        <p:nvSpPr>
          <p:cNvPr id="11" name="TextBox 11"/>
          <p:cNvSpPr txBox="1"/>
          <p:nvPr/>
        </p:nvSpPr>
        <p:spPr>
          <a:xfrm>
            <a:off x="9493207" y="7600820"/>
            <a:ext cx="7832768" cy="1300006"/>
          </a:xfrm>
          <a:prstGeom prst="rect">
            <a:avLst/>
          </a:prstGeom>
        </p:spPr>
        <p:txBody>
          <a:bodyPr lIns="0" tIns="0" rIns="0" bIns="0" rtlCol="0" anchor="t">
            <a:spAutoFit/>
          </a:bodyPr>
          <a:lstStyle/>
          <a:p>
            <a:pPr marL="569395" lvl="1" indent="-284697" algn="just">
              <a:lnSpc>
                <a:spcPts val="3428"/>
              </a:lnSpc>
              <a:spcBef>
                <a:spcPct val="0"/>
              </a:spcBef>
              <a:buFont typeface="Arial"/>
              <a:buChar char="•"/>
            </a:pPr>
            <a:r>
              <a:rPr lang="en-US" sz="2637" u="none" strike="noStrike" spc="-116">
                <a:solidFill>
                  <a:srgbClr val="02288D"/>
                </a:solidFill>
                <a:latin typeface="Poppins"/>
                <a:ea typeface="Poppins"/>
                <a:cs typeface="Poppins"/>
                <a:sym typeface="Poppins"/>
              </a:rPr>
              <a:t>Tiền xử lý dữ liệu đầu vào: lọc keypoints cần thiết</a:t>
            </a:r>
          </a:p>
          <a:p>
            <a:pPr marL="569395" lvl="1" indent="-284697" algn="just">
              <a:lnSpc>
                <a:spcPts val="3428"/>
              </a:lnSpc>
              <a:spcBef>
                <a:spcPct val="0"/>
              </a:spcBef>
              <a:buFont typeface="Arial"/>
              <a:buChar char="•"/>
            </a:pPr>
            <a:r>
              <a:rPr lang="en-US" sz="2637" u="none" strike="noStrike" spc="-116">
                <a:solidFill>
                  <a:srgbClr val="02288D"/>
                </a:solidFill>
                <a:latin typeface="Poppins"/>
                <a:ea typeface="Poppins"/>
                <a:cs typeface="Poppins"/>
                <a:sym typeface="Poppins"/>
              </a:rPr>
              <a:t>Chuẩn hóa dữ liệu: standscaler, minimaxscaler</a:t>
            </a:r>
          </a:p>
          <a:p>
            <a:pPr marL="569395" lvl="1" indent="-284697" algn="just">
              <a:lnSpc>
                <a:spcPts val="3428"/>
              </a:lnSpc>
              <a:spcBef>
                <a:spcPct val="0"/>
              </a:spcBef>
              <a:buFont typeface="Arial"/>
              <a:buChar char="•"/>
            </a:pPr>
            <a:r>
              <a:rPr lang="en-US" sz="2637" u="none" strike="noStrike" spc="-116">
                <a:solidFill>
                  <a:srgbClr val="02288D"/>
                </a:solidFill>
                <a:latin typeface="Poppins"/>
                <a:ea typeface="Poppins"/>
                <a:cs typeface="Poppins"/>
                <a:sym typeface="Poppins"/>
              </a:rPr>
              <a:t>Tạo vector đặc trưng từ các điểm khớp</a:t>
            </a:r>
          </a:p>
        </p:txBody>
      </p:sp>
      <p:sp>
        <p:nvSpPr>
          <p:cNvPr id="12" name="TextBox 12"/>
          <p:cNvSpPr txBox="1"/>
          <p:nvPr/>
        </p:nvSpPr>
        <p:spPr>
          <a:xfrm>
            <a:off x="172827" y="446122"/>
            <a:ext cx="7835072" cy="1483481"/>
          </a:xfrm>
          <a:prstGeom prst="rect">
            <a:avLst/>
          </a:prstGeom>
        </p:spPr>
        <p:txBody>
          <a:bodyPr lIns="0" tIns="0" rIns="0" bIns="0" rtlCol="0" anchor="t">
            <a:spAutoFit/>
          </a:bodyPr>
          <a:lstStyle/>
          <a:p>
            <a:pPr algn="just">
              <a:lnSpc>
                <a:spcPts val="9881"/>
              </a:lnSpc>
            </a:pPr>
            <a:r>
              <a:rPr lang="en-US" sz="9593">
                <a:solidFill>
                  <a:srgbClr val="FFFFFF"/>
                </a:solidFill>
                <a:latin typeface="Arial"/>
                <a:ea typeface="Arial"/>
                <a:cs typeface="Arial"/>
                <a:sym typeface="Arial"/>
              </a:rPr>
              <a:t>GIẢI PHÁP</a:t>
            </a:r>
          </a:p>
        </p:txBody>
      </p:sp>
      <p:sp>
        <p:nvSpPr>
          <p:cNvPr id="13" name="TextBox 13"/>
          <p:cNvSpPr txBox="1"/>
          <p:nvPr/>
        </p:nvSpPr>
        <p:spPr>
          <a:xfrm>
            <a:off x="1247109" y="2109137"/>
            <a:ext cx="6149534" cy="600710"/>
          </a:xfrm>
          <a:prstGeom prst="rect">
            <a:avLst/>
          </a:prstGeom>
        </p:spPr>
        <p:txBody>
          <a:bodyPr lIns="0" tIns="0" rIns="0" bIns="0" rtlCol="0" anchor="t">
            <a:spAutoFit/>
          </a:bodyPr>
          <a:lstStyle/>
          <a:p>
            <a:pPr algn="just">
              <a:lnSpc>
                <a:spcPts val="4809"/>
              </a:lnSpc>
            </a:pPr>
            <a:r>
              <a:rPr lang="en-US" sz="3699" spc="-162">
                <a:solidFill>
                  <a:srgbClr val="F1F2F2"/>
                </a:solidFill>
                <a:latin typeface="Open Sans"/>
                <a:ea typeface="Open Sans"/>
                <a:cs typeface="Open Sans"/>
                <a:sym typeface="Open Sans"/>
              </a:rPr>
              <a:t>Module nhận diện tư thế</a:t>
            </a:r>
          </a:p>
        </p:txBody>
      </p:sp>
      <p:sp>
        <p:nvSpPr>
          <p:cNvPr id="14" name="TextBox 14"/>
          <p:cNvSpPr txBox="1"/>
          <p:nvPr/>
        </p:nvSpPr>
        <p:spPr>
          <a:xfrm>
            <a:off x="8007899" y="6361935"/>
            <a:ext cx="6149534" cy="600710"/>
          </a:xfrm>
          <a:prstGeom prst="rect">
            <a:avLst/>
          </a:prstGeom>
        </p:spPr>
        <p:txBody>
          <a:bodyPr lIns="0" tIns="0" rIns="0" bIns="0" rtlCol="0" anchor="t">
            <a:spAutoFit/>
          </a:bodyPr>
          <a:lstStyle/>
          <a:p>
            <a:pPr algn="just">
              <a:lnSpc>
                <a:spcPts val="4809"/>
              </a:lnSpc>
            </a:pPr>
            <a:r>
              <a:rPr lang="en-US" sz="3699" spc="-162">
                <a:solidFill>
                  <a:srgbClr val="F1F2F2"/>
                </a:solidFill>
                <a:latin typeface="Open Sans"/>
                <a:ea typeface="Open Sans"/>
                <a:cs typeface="Open Sans"/>
                <a:sym typeface="Open Sans"/>
              </a:rPr>
              <a:t>Module xử lý dữ liệu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2379"/>
        </a:solidFill>
        <a:effectLst/>
      </p:bgPr>
    </p:bg>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grpSp>
        <p:nvGrpSpPr>
          <p:cNvPr id="4" name="Group 4"/>
          <p:cNvGrpSpPr/>
          <p:nvPr/>
        </p:nvGrpSpPr>
        <p:grpSpPr>
          <a:xfrm>
            <a:off x="15101000" y="549116"/>
            <a:ext cx="2596162" cy="653033"/>
            <a:chOff x="0" y="0"/>
            <a:chExt cx="683763" cy="171992"/>
          </a:xfrm>
        </p:grpSpPr>
        <p:sp>
          <p:nvSpPr>
            <p:cNvPr id="5" name="Freeform 5"/>
            <p:cNvSpPr/>
            <p:nvPr/>
          </p:nvSpPr>
          <p:spPr>
            <a:xfrm>
              <a:off x="0" y="0"/>
              <a:ext cx="683763" cy="171992"/>
            </a:xfrm>
            <a:custGeom>
              <a:avLst/>
              <a:gdLst/>
              <a:ahLst/>
              <a:cxnLst/>
              <a:rect l="l" t="t" r="r" b="b"/>
              <a:pathLst>
                <a:path w="683763" h="171992">
                  <a:moveTo>
                    <a:pt x="85996" y="0"/>
                  </a:moveTo>
                  <a:lnTo>
                    <a:pt x="597767" y="0"/>
                  </a:lnTo>
                  <a:cubicBezTo>
                    <a:pt x="620574" y="0"/>
                    <a:pt x="642448" y="9060"/>
                    <a:pt x="658575" y="25188"/>
                  </a:cubicBezTo>
                  <a:cubicBezTo>
                    <a:pt x="674702" y="41315"/>
                    <a:pt x="683763" y="63189"/>
                    <a:pt x="683763" y="85996"/>
                  </a:cubicBezTo>
                  <a:lnTo>
                    <a:pt x="683763" y="85996"/>
                  </a:lnTo>
                  <a:cubicBezTo>
                    <a:pt x="683763" y="108804"/>
                    <a:pt x="674702" y="130677"/>
                    <a:pt x="658575" y="146805"/>
                  </a:cubicBezTo>
                  <a:cubicBezTo>
                    <a:pt x="642448" y="162932"/>
                    <a:pt x="620574" y="171992"/>
                    <a:pt x="59776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FF6769"/>
            </a:solidFill>
          </p:spPr>
          <p:txBody>
            <a:bodyPr/>
            <a:lstStyle/>
            <a:p>
              <a:endParaRPr lang="en-US"/>
            </a:p>
          </p:txBody>
        </p:sp>
        <p:sp>
          <p:nvSpPr>
            <p:cNvPr id="6" name="TextBox 6"/>
            <p:cNvSpPr txBox="1"/>
            <p:nvPr/>
          </p:nvSpPr>
          <p:spPr>
            <a:xfrm>
              <a:off x="0" y="-66675"/>
              <a:ext cx="683763" cy="238667"/>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437736" y="2428542"/>
            <a:ext cx="8706264" cy="7424069"/>
          </a:xfrm>
          <a:custGeom>
            <a:avLst/>
            <a:gdLst/>
            <a:ahLst/>
            <a:cxnLst/>
            <a:rect l="l" t="t" r="r" b="b"/>
            <a:pathLst>
              <a:path w="8706264" h="7424069">
                <a:moveTo>
                  <a:pt x="0" y="0"/>
                </a:moveTo>
                <a:lnTo>
                  <a:pt x="8706264" y="0"/>
                </a:lnTo>
                <a:lnTo>
                  <a:pt x="8706264" y="7424069"/>
                </a:lnTo>
                <a:lnTo>
                  <a:pt x="0" y="74240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381962" y="5670016"/>
            <a:ext cx="7315200" cy="2420666"/>
          </a:xfrm>
          <a:custGeom>
            <a:avLst/>
            <a:gdLst/>
            <a:ahLst/>
            <a:cxnLst/>
            <a:rect l="l" t="t" r="r" b="b"/>
            <a:pathLst>
              <a:path w="7315200" h="2420666">
                <a:moveTo>
                  <a:pt x="0" y="0"/>
                </a:moveTo>
                <a:lnTo>
                  <a:pt x="7315200" y="0"/>
                </a:lnTo>
                <a:lnTo>
                  <a:pt x="7315200" y="2420666"/>
                </a:lnTo>
                <a:lnTo>
                  <a:pt x="0" y="2420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229990" y="3898412"/>
            <a:ext cx="6552114" cy="5353638"/>
          </a:xfrm>
          <a:prstGeom prst="rect">
            <a:avLst/>
          </a:prstGeom>
        </p:spPr>
        <p:txBody>
          <a:bodyPr lIns="0" tIns="0" rIns="0" bIns="0" rtlCol="0" anchor="t">
            <a:spAutoFit/>
          </a:bodyPr>
          <a:lstStyle/>
          <a:p>
            <a:pPr algn="just">
              <a:lnSpc>
                <a:spcPts val="3839"/>
              </a:lnSpc>
              <a:spcBef>
                <a:spcPct val="0"/>
              </a:spcBef>
            </a:pPr>
            <a:r>
              <a:rPr lang="en-US" sz="2953" spc="-129">
                <a:solidFill>
                  <a:srgbClr val="02288D"/>
                </a:solidFill>
                <a:latin typeface="Poppins"/>
                <a:ea typeface="Poppins"/>
                <a:cs typeface="Poppins"/>
                <a:sym typeface="Poppins"/>
              </a:rPr>
              <a:t>Mô hình</a:t>
            </a:r>
            <a:r>
              <a:rPr lang="en-US" sz="2953" u="none" strike="noStrike" spc="-129">
                <a:solidFill>
                  <a:srgbClr val="02288D"/>
                </a:solidFill>
                <a:latin typeface="Poppins"/>
                <a:ea typeface="Poppins"/>
                <a:cs typeface="Poppins"/>
                <a:sym typeface="Poppins"/>
              </a:rPr>
              <a:t> deep learning dùng Bi-GRU + attention phân loại 6 lớp:</a:t>
            </a:r>
          </a:p>
          <a:p>
            <a:pPr marL="637712" lvl="1" indent="-318856" algn="just">
              <a:lnSpc>
                <a:spcPts val="3839"/>
              </a:lnSpc>
              <a:spcBef>
                <a:spcPct val="0"/>
              </a:spcBef>
              <a:buFont typeface="Arial"/>
              <a:buChar char="•"/>
            </a:pPr>
            <a:r>
              <a:rPr lang="en-US" sz="2953" u="none" strike="noStrike" spc="-129">
                <a:solidFill>
                  <a:srgbClr val="02288D"/>
                </a:solidFill>
                <a:latin typeface="Poppins"/>
                <a:ea typeface="Poppins"/>
                <a:cs typeface="Poppins"/>
                <a:sym typeface="Poppins"/>
              </a:rPr>
              <a:t> Squat đúng kỹ thuật (Correct)</a:t>
            </a:r>
          </a:p>
          <a:p>
            <a:pPr marL="637712" lvl="1" indent="-318856" algn="just">
              <a:lnSpc>
                <a:spcPts val="3839"/>
              </a:lnSpc>
              <a:spcBef>
                <a:spcPct val="0"/>
              </a:spcBef>
              <a:buFont typeface="Arial"/>
              <a:buChar char="•"/>
            </a:pPr>
            <a:r>
              <a:rPr lang="en-US" sz="2953" u="none" strike="noStrike" spc="-129">
                <a:solidFill>
                  <a:srgbClr val="02288D"/>
                </a:solidFill>
                <a:latin typeface="Poppins"/>
                <a:ea typeface="Poppins"/>
                <a:cs typeface="Poppins"/>
                <a:sym typeface="Poppins"/>
              </a:rPr>
              <a:t>Chân quá hẹp (Chan qua hep)</a:t>
            </a:r>
          </a:p>
          <a:p>
            <a:pPr marL="637712" lvl="1" indent="-318856" algn="just">
              <a:lnSpc>
                <a:spcPts val="3839"/>
              </a:lnSpc>
              <a:spcBef>
                <a:spcPct val="0"/>
              </a:spcBef>
              <a:buFont typeface="Arial"/>
              <a:buChar char="•"/>
            </a:pPr>
            <a:r>
              <a:rPr lang="en-US" sz="2953" u="none" strike="noStrike" spc="-129">
                <a:solidFill>
                  <a:srgbClr val="02288D"/>
                </a:solidFill>
                <a:latin typeface="Poppins"/>
                <a:ea typeface="Poppins"/>
                <a:cs typeface="Poppins"/>
                <a:sym typeface="Poppins"/>
              </a:rPr>
              <a:t>Chân quá rộng (Chan qua rong)</a:t>
            </a:r>
          </a:p>
          <a:p>
            <a:pPr marL="637712" lvl="1" indent="-318856" algn="just">
              <a:lnSpc>
                <a:spcPts val="3839"/>
              </a:lnSpc>
              <a:spcBef>
                <a:spcPct val="0"/>
              </a:spcBef>
              <a:buFont typeface="Arial"/>
              <a:buChar char="•"/>
            </a:pPr>
            <a:r>
              <a:rPr lang="en-US" sz="2953" u="none" strike="noStrike" spc="-129">
                <a:solidFill>
                  <a:srgbClr val="02288D"/>
                </a:solidFill>
                <a:latin typeface="Poppins"/>
                <a:ea typeface="Poppins"/>
                <a:cs typeface="Poppins"/>
                <a:sym typeface="Poppins"/>
              </a:rPr>
              <a:t>Gối quá gần (Goi qua gan)</a:t>
            </a:r>
          </a:p>
          <a:p>
            <a:pPr marL="637712" lvl="1" indent="-318856" algn="just">
              <a:lnSpc>
                <a:spcPts val="3839"/>
              </a:lnSpc>
              <a:spcBef>
                <a:spcPct val="0"/>
              </a:spcBef>
              <a:buFont typeface="Arial"/>
              <a:buChar char="•"/>
            </a:pPr>
            <a:r>
              <a:rPr lang="en-US" sz="2953" u="none" strike="noStrike" spc="-129">
                <a:solidFill>
                  <a:srgbClr val="02288D"/>
                </a:solidFill>
                <a:latin typeface="Poppins"/>
                <a:ea typeface="Poppins"/>
                <a:cs typeface="Poppins"/>
                <a:sym typeface="Poppins"/>
              </a:rPr>
              <a:t>Xuống quá sâu (Xuong qua sau)</a:t>
            </a:r>
          </a:p>
          <a:p>
            <a:pPr marL="637712" lvl="1" indent="-318856" algn="just">
              <a:lnSpc>
                <a:spcPts val="3839"/>
              </a:lnSpc>
              <a:spcBef>
                <a:spcPct val="0"/>
              </a:spcBef>
              <a:buFont typeface="Arial"/>
              <a:buChar char="•"/>
            </a:pPr>
            <a:r>
              <a:rPr lang="en-US" sz="2953" u="none" strike="noStrike" spc="-129">
                <a:solidFill>
                  <a:srgbClr val="02288D"/>
                </a:solidFill>
                <a:latin typeface="Poppins"/>
                <a:ea typeface="Poppins"/>
                <a:cs typeface="Poppins"/>
                <a:sym typeface="Poppins"/>
              </a:rPr>
              <a:t>Gập lưng (Gap lung)</a:t>
            </a:r>
          </a:p>
          <a:p>
            <a:pPr algn="just">
              <a:lnSpc>
                <a:spcPts val="3839"/>
              </a:lnSpc>
              <a:spcBef>
                <a:spcPct val="0"/>
              </a:spcBef>
            </a:pPr>
            <a:endParaRPr lang="en-US" sz="2953" u="none" strike="noStrike" spc="-129">
              <a:solidFill>
                <a:srgbClr val="02288D"/>
              </a:solidFill>
              <a:latin typeface="Poppins"/>
              <a:ea typeface="Poppins"/>
              <a:cs typeface="Poppins"/>
              <a:sym typeface="Poppins"/>
            </a:endParaRPr>
          </a:p>
          <a:p>
            <a:pPr algn="just">
              <a:lnSpc>
                <a:spcPts val="3839"/>
              </a:lnSpc>
              <a:spcBef>
                <a:spcPct val="0"/>
              </a:spcBef>
            </a:pPr>
            <a:r>
              <a:rPr lang="en-US" sz="2953" u="none" strike="noStrike" spc="-129">
                <a:solidFill>
                  <a:srgbClr val="02288D"/>
                </a:solidFill>
                <a:latin typeface="Poppins"/>
                <a:ea typeface="Poppins"/>
                <a:cs typeface="Poppins"/>
                <a:sym typeface="Poppins"/>
              </a:rPr>
              <a:t>Dự đoán và phân loại lỗi</a:t>
            </a:r>
          </a:p>
          <a:p>
            <a:pPr algn="just">
              <a:lnSpc>
                <a:spcPts val="3839"/>
              </a:lnSpc>
              <a:spcBef>
                <a:spcPct val="0"/>
              </a:spcBef>
            </a:pPr>
            <a:r>
              <a:rPr lang="en-US" sz="2953" u="none" strike="noStrike" spc="-129">
                <a:solidFill>
                  <a:srgbClr val="02288D"/>
                </a:solidFill>
                <a:latin typeface="Poppins"/>
                <a:ea typeface="Poppins"/>
                <a:cs typeface="Poppins"/>
                <a:sym typeface="Poppins"/>
              </a:rPr>
              <a:t>Tính toán xác suất cho từng lớp</a:t>
            </a:r>
          </a:p>
        </p:txBody>
      </p:sp>
      <p:sp>
        <p:nvSpPr>
          <p:cNvPr id="10" name="TextBox 10"/>
          <p:cNvSpPr txBox="1"/>
          <p:nvPr/>
        </p:nvSpPr>
        <p:spPr>
          <a:xfrm>
            <a:off x="15101000" y="654035"/>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
        <p:nvSpPr>
          <p:cNvPr id="11" name="TextBox 11"/>
          <p:cNvSpPr txBox="1"/>
          <p:nvPr/>
        </p:nvSpPr>
        <p:spPr>
          <a:xfrm>
            <a:off x="172827" y="446122"/>
            <a:ext cx="7835072" cy="1483481"/>
          </a:xfrm>
          <a:prstGeom prst="rect">
            <a:avLst/>
          </a:prstGeom>
        </p:spPr>
        <p:txBody>
          <a:bodyPr lIns="0" tIns="0" rIns="0" bIns="0" rtlCol="0" anchor="t">
            <a:spAutoFit/>
          </a:bodyPr>
          <a:lstStyle/>
          <a:p>
            <a:pPr algn="just">
              <a:lnSpc>
                <a:spcPts val="9881"/>
              </a:lnSpc>
            </a:pPr>
            <a:r>
              <a:rPr lang="en-US" sz="9593">
                <a:solidFill>
                  <a:srgbClr val="FFFFFF"/>
                </a:solidFill>
                <a:latin typeface="Arial"/>
                <a:ea typeface="Arial"/>
                <a:cs typeface="Arial"/>
                <a:sym typeface="Arial"/>
              </a:rPr>
              <a:t>GIẢI PHÁP</a:t>
            </a:r>
          </a:p>
        </p:txBody>
      </p:sp>
      <p:sp>
        <p:nvSpPr>
          <p:cNvPr id="12" name="TextBox 12"/>
          <p:cNvSpPr txBox="1"/>
          <p:nvPr/>
        </p:nvSpPr>
        <p:spPr>
          <a:xfrm>
            <a:off x="1229990" y="2783098"/>
            <a:ext cx="6149534" cy="600710"/>
          </a:xfrm>
          <a:prstGeom prst="rect">
            <a:avLst/>
          </a:prstGeom>
        </p:spPr>
        <p:txBody>
          <a:bodyPr lIns="0" tIns="0" rIns="0" bIns="0" rtlCol="0" anchor="t">
            <a:spAutoFit/>
          </a:bodyPr>
          <a:lstStyle/>
          <a:p>
            <a:pPr algn="just">
              <a:lnSpc>
                <a:spcPts val="4809"/>
              </a:lnSpc>
            </a:pPr>
            <a:r>
              <a:rPr lang="en-US" sz="3699" spc="-162">
                <a:solidFill>
                  <a:srgbClr val="332C2B"/>
                </a:solidFill>
                <a:latin typeface="Open Sans"/>
                <a:ea typeface="Open Sans"/>
                <a:cs typeface="Open Sans"/>
                <a:sym typeface="Open Sans"/>
              </a:rPr>
              <a:t>Module phân loại</a:t>
            </a:r>
          </a:p>
        </p:txBody>
      </p:sp>
      <p:sp>
        <p:nvSpPr>
          <p:cNvPr id="13" name="TextBox 13"/>
          <p:cNvSpPr txBox="1"/>
          <p:nvPr/>
        </p:nvSpPr>
        <p:spPr>
          <a:xfrm>
            <a:off x="10548470" y="5105400"/>
            <a:ext cx="6149534" cy="600710"/>
          </a:xfrm>
          <a:prstGeom prst="rect">
            <a:avLst/>
          </a:prstGeom>
        </p:spPr>
        <p:txBody>
          <a:bodyPr lIns="0" tIns="0" rIns="0" bIns="0" rtlCol="0" anchor="t">
            <a:spAutoFit/>
          </a:bodyPr>
          <a:lstStyle/>
          <a:p>
            <a:pPr algn="just">
              <a:lnSpc>
                <a:spcPts val="4809"/>
              </a:lnSpc>
            </a:pPr>
            <a:r>
              <a:rPr lang="en-US" sz="3699" spc="-162">
                <a:solidFill>
                  <a:srgbClr val="F1F2F2"/>
                </a:solidFill>
                <a:latin typeface="Open Sans"/>
                <a:ea typeface="Open Sans"/>
                <a:cs typeface="Open Sans"/>
                <a:sym typeface="Open Sans"/>
              </a:rPr>
              <a:t>Module hiển thị</a:t>
            </a:r>
          </a:p>
        </p:txBody>
      </p:sp>
      <p:sp>
        <p:nvSpPr>
          <p:cNvPr id="14" name="TextBox 14"/>
          <p:cNvSpPr txBox="1"/>
          <p:nvPr/>
        </p:nvSpPr>
        <p:spPr>
          <a:xfrm>
            <a:off x="10734443" y="6092951"/>
            <a:ext cx="7315200" cy="981663"/>
          </a:xfrm>
          <a:prstGeom prst="rect">
            <a:avLst/>
          </a:prstGeom>
        </p:spPr>
        <p:txBody>
          <a:bodyPr lIns="0" tIns="0" rIns="0" bIns="0" rtlCol="0" anchor="t">
            <a:spAutoFit/>
          </a:bodyPr>
          <a:lstStyle/>
          <a:p>
            <a:pPr marL="637712" lvl="1" indent="-318856" algn="just">
              <a:lnSpc>
                <a:spcPts val="3839"/>
              </a:lnSpc>
              <a:spcBef>
                <a:spcPct val="0"/>
              </a:spcBef>
              <a:buFont typeface="Arial"/>
              <a:buChar char="•"/>
            </a:pPr>
            <a:r>
              <a:rPr lang="en-US" sz="2953" u="none" strike="noStrike" spc="-129">
                <a:solidFill>
                  <a:srgbClr val="02288D"/>
                </a:solidFill>
                <a:latin typeface="Poppins"/>
                <a:ea typeface="Poppins"/>
                <a:cs typeface="Poppins"/>
                <a:sym typeface="Poppins"/>
              </a:rPr>
              <a:t>Hiển thị kết quả trên video</a:t>
            </a:r>
          </a:p>
          <a:p>
            <a:pPr marL="637712" lvl="1" indent="-318856" algn="just">
              <a:lnSpc>
                <a:spcPts val="3839"/>
              </a:lnSpc>
              <a:spcBef>
                <a:spcPct val="0"/>
              </a:spcBef>
              <a:buFont typeface="Arial"/>
              <a:buChar char="•"/>
            </a:pPr>
            <a:r>
              <a:rPr lang="en-US" sz="2953" u="none" strike="noStrike" spc="-129">
                <a:solidFill>
                  <a:srgbClr val="02288D"/>
                </a:solidFill>
                <a:latin typeface="Poppins"/>
                <a:ea typeface="Poppins"/>
                <a:cs typeface="Poppins"/>
                <a:sym typeface="Poppins"/>
              </a:rPr>
              <a:t>Hiển thị nhãn lỗi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4" name="TextBox 4"/>
          <p:cNvSpPr txBox="1"/>
          <p:nvPr/>
        </p:nvSpPr>
        <p:spPr>
          <a:xfrm>
            <a:off x="13793404" y="654035"/>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5" name="TextBox 5"/>
          <p:cNvSpPr txBox="1"/>
          <p:nvPr/>
        </p:nvSpPr>
        <p:spPr>
          <a:xfrm>
            <a:off x="15101000" y="654035"/>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6" name="Freeform 6"/>
          <p:cNvSpPr/>
          <p:nvPr/>
        </p:nvSpPr>
        <p:spPr>
          <a:xfrm>
            <a:off x="15029756" y="6953391"/>
            <a:ext cx="2229544" cy="2304909"/>
          </a:xfrm>
          <a:custGeom>
            <a:avLst/>
            <a:gdLst/>
            <a:ahLst/>
            <a:cxnLst/>
            <a:rect l="l" t="t" r="r" b="b"/>
            <a:pathLst>
              <a:path w="2229544" h="2304909">
                <a:moveTo>
                  <a:pt x="0" y="0"/>
                </a:moveTo>
                <a:lnTo>
                  <a:pt x="2229544" y="0"/>
                </a:lnTo>
                <a:lnTo>
                  <a:pt x="2229544" y="2304909"/>
                </a:lnTo>
                <a:lnTo>
                  <a:pt x="0" y="2304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5101000" y="549116"/>
            <a:ext cx="2580369" cy="653033"/>
            <a:chOff x="0" y="0"/>
            <a:chExt cx="679603" cy="171992"/>
          </a:xfrm>
        </p:grpSpPr>
        <p:sp>
          <p:nvSpPr>
            <p:cNvPr id="8" name="Freeform 8"/>
            <p:cNvSpPr/>
            <p:nvPr/>
          </p:nvSpPr>
          <p:spPr>
            <a:xfrm>
              <a:off x="0" y="0"/>
              <a:ext cx="679603" cy="171992"/>
            </a:xfrm>
            <a:custGeom>
              <a:avLst/>
              <a:gdLst/>
              <a:ahLst/>
              <a:cxnLst/>
              <a:rect l="l" t="t" r="r" b="b"/>
              <a:pathLst>
                <a:path w="679603" h="171992">
                  <a:moveTo>
                    <a:pt x="85996" y="0"/>
                  </a:moveTo>
                  <a:lnTo>
                    <a:pt x="593607" y="0"/>
                  </a:lnTo>
                  <a:cubicBezTo>
                    <a:pt x="616415" y="0"/>
                    <a:pt x="638288" y="9060"/>
                    <a:pt x="654416" y="25188"/>
                  </a:cubicBezTo>
                  <a:cubicBezTo>
                    <a:pt x="670543" y="41315"/>
                    <a:pt x="679603" y="63189"/>
                    <a:pt x="679603" y="85996"/>
                  </a:cubicBezTo>
                  <a:lnTo>
                    <a:pt x="679603" y="85996"/>
                  </a:lnTo>
                  <a:cubicBezTo>
                    <a:pt x="679603" y="108804"/>
                    <a:pt x="670543" y="130677"/>
                    <a:pt x="654416" y="146805"/>
                  </a:cubicBezTo>
                  <a:cubicBezTo>
                    <a:pt x="638288" y="162932"/>
                    <a:pt x="616415" y="171992"/>
                    <a:pt x="59360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022379"/>
            </a:solidFill>
          </p:spPr>
          <p:txBody>
            <a:bodyPr/>
            <a:lstStyle/>
            <a:p>
              <a:endParaRPr lang="en-US"/>
            </a:p>
          </p:txBody>
        </p:sp>
        <p:sp>
          <p:nvSpPr>
            <p:cNvPr id="9" name="TextBox 9"/>
            <p:cNvSpPr txBox="1"/>
            <p:nvPr/>
          </p:nvSpPr>
          <p:spPr>
            <a:xfrm>
              <a:off x="0" y="-66675"/>
              <a:ext cx="67960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2113355" y="1689907"/>
            <a:ext cx="13596930" cy="5625730"/>
          </a:xfrm>
          <a:custGeom>
            <a:avLst/>
            <a:gdLst/>
            <a:ahLst/>
            <a:cxnLst/>
            <a:rect l="l" t="t" r="r" b="b"/>
            <a:pathLst>
              <a:path w="13596930" h="5625730">
                <a:moveTo>
                  <a:pt x="0" y="0"/>
                </a:moveTo>
                <a:lnTo>
                  <a:pt x="13596931" y="0"/>
                </a:lnTo>
                <a:lnTo>
                  <a:pt x="13596931" y="5625730"/>
                </a:lnTo>
                <a:lnTo>
                  <a:pt x="0" y="5625730"/>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9210675" y="654035"/>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2" name="TextBox 12"/>
          <p:cNvSpPr txBox="1"/>
          <p:nvPr/>
        </p:nvSpPr>
        <p:spPr>
          <a:xfrm>
            <a:off x="11474797" y="654035"/>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13" name="TextBox 13"/>
          <p:cNvSpPr txBox="1"/>
          <p:nvPr/>
        </p:nvSpPr>
        <p:spPr>
          <a:xfrm>
            <a:off x="579905" y="7774819"/>
            <a:ext cx="13440895" cy="1269578"/>
          </a:xfrm>
          <a:prstGeom prst="rect">
            <a:avLst/>
          </a:prstGeom>
        </p:spPr>
        <p:txBody>
          <a:bodyPr wrap="square" lIns="0" tIns="0" rIns="0" bIns="0" rtlCol="0" anchor="t">
            <a:spAutoFit/>
          </a:bodyPr>
          <a:lstStyle/>
          <a:p>
            <a:pPr algn="just">
              <a:lnSpc>
                <a:spcPts val="9881"/>
              </a:lnSpc>
            </a:pPr>
            <a:r>
              <a:rPr lang="en-US" sz="9593" dirty="0">
                <a:solidFill>
                  <a:srgbClr val="022379"/>
                </a:solidFill>
                <a:latin typeface="Arial"/>
                <a:ea typeface="Arial"/>
                <a:cs typeface="Arial"/>
                <a:sym typeface="Arial"/>
              </a:rPr>
              <a:t>KIẾN TRÚC HỆ THỐNG</a:t>
            </a:r>
          </a:p>
        </p:txBody>
      </p:sp>
      <p:sp>
        <p:nvSpPr>
          <p:cNvPr id="14" name="TextBox 14"/>
          <p:cNvSpPr txBox="1"/>
          <p:nvPr/>
        </p:nvSpPr>
        <p:spPr>
          <a:xfrm rot="-2409623">
            <a:off x="554501" y="1536119"/>
            <a:ext cx="3375599" cy="931537"/>
          </a:xfrm>
          <a:prstGeom prst="rect">
            <a:avLst/>
          </a:prstGeom>
        </p:spPr>
        <p:txBody>
          <a:bodyPr lIns="0" tIns="0" rIns="0" bIns="0" rtlCol="0" anchor="t">
            <a:spAutoFit/>
          </a:bodyPr>
          <a:lstStyle/>
          <a:p>
            <a:pPr marL="0" lvl="0" indent="0" algn="ctr">
              <a:lnSpc>
                <a:spcPts val="3776"/>
              </a:lnSpc>
              <a:spcBef>
                <a:spcPct val="0"/>
              </a:spcBef>
            </a:pPr>
            <a:r>
              <a:rPr lang="en-US" sz="2697" dirty="0">
                <a:solidFill>
                  <a:schemeClr val="tx2"/>
                </a:solidFill>
                <a:latin typeface="Arial"/>
                <a:ea typeface="Arial"/>
                <a:cs typeface="Arial"/>
                <a:sym typeface="Arial"/>
              </a:rPr>
              <a:t>PIPELINE HOẠT ĐỘNG</a:t>
            </a:r>
          </a:p>
        </p:txBody>
      </p:sp>
      <p:sp>
        <p:nvSpPr>
          <p:cNvPr id="15" name="TextBox 15"/>
          <p:cNvSpPr txBox="1"/>
          <p:nvPr/>
        </p:nvSpPr>
        <p:spPr>
          <a:xfrm>
            <a:off x="15029756" y="654035"/>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2086"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4" name="TextBox 4"/>
          <p:cNvSpPr txBox="1"/>
          <p:nvPr/>
        </p:nvSpPr>
        <p:spPr>
          <a:xfrm>
            <a:off x="13793404" y="654035"/>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5" name="TextBox 5"/>
          <p:cNvSpPr txBox="1"/>
          <p:nvPr/>
        </p:nvSpPr>
        <p:spPr>
          <a:xfrm>
            <a:off x="15101000" y="654035"/>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6" name="Freeform 6"/>
          <p:cNvSpPr/>
          <p:nvPr/>
        </p:nvSpPr>
        <p:spPr>
          <a:xfrm>
            <a:off x="15029756" y="6953391"/>
            <a:ext cx="2229544" cy="2304909"/>
          </a:xfrm>
          <a:custGeom>
            <a:avLst/>
            <a:gdLst/>
            <a:ahLst/>
            <a:cxnLst/>
            <a:rect l="l" t="t" r="r" b="b"/>
            <a:pathLst>
              <a:path w="2229544" h="2304909">
                <a:moveTo>
                  <a:pt x="0" y="0"/>
                </a:moveTo>
                <a:lnTo>
                  <a:pt x="2229544" y="0"/>
                </a:lnTo>
                <a:lnTo>
                  <a:pt x="2229544" y="2304909"/>
                </a:lnTo>
                <a:lnTo>
                  <a:pt x="0" y="2304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5101000" y="549116"/>
            <a:ext cx="2580369" cy="653033"/>
            <a:chOff x="0" y="0"/>
            <a:chExt cx="679603" cy="171992"/>
          </a:xfrm>
        </p:grpSpPr>
        <p:sp>
          <p:nvSpPr>
            <p:cNvPr id="8" name="Freeform 8"/>
            <p:cNvSpPr/>
            <p:nvPr/>
          </p:nvSpPr>
          <p:spPr>
            <a:xfrm>
              <a:off x="0" y="0"/>
              <a:ext cx="679603" cy="171992"/>
            </a:xfrm>
            <a:custGeom>
              <a:avLst/>
              <a:gdLst/>
              <a:ahLst/>
              <a:cxnLst/>
              <a:rect l="l" t="t" r="r" b="b"/>
              <a:pathLst>
                <a:path w="679603" h="171992">
                  <a:moveTo>
                    <a:pt x="85996" y="0"/>
                  </a:moveTo>
                  <a:lnTo>
                    <a:pt x="593607" y="0"/>
                  </a:lnTo>
                  <a:cubicBezTo>
                    <a:pt x="616415" y="0"/>
                    <a:pt x="638288" y="9060"/>
                    <a:pt x="654416" y="25188"/>
                  </a:cubicBezTo>
                  <a:cubicBezTo>
                    <a:pt x="670543" y="41315"/>
                    <a:pt x="679603" y="63189"/>
                    <a:pt x="679603" y="85996"/>
                  </a:cubicBezTo>
                  <a:lnTo>
                    <a:pt x="679603" y="85996"/>
                  </a:lnTo>
                  <a:cubicBezTo>
                    <a:pt x="679603" y="108804"/>
                    <a:pt x="670543" y="130677"/>
                    <a:pt x="654416" y="146805"/>
                  </a:cubicBezTo>
                  <a:cubicBezTo>
                    <a:pt x="638288" y="162932"/>
                    <a:pt x="616415" y="171992"/>
                    <a:pt x="59360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022379"/>
            </a:solidFill>
          </p:spPr>
          <p:txBody>
            <a:bodyPr/>
            <a:lstStyle/>
            <a:p>
              <a:endParaRPr lang="en-US"/>
            </a:p>
          </p:txBody>
        </p:sp>
        <p:sp>
          <p:nvSpPr>
            <p:cNvPr id="9" name="TextBox 9"/>
            <p:cNvSpPr txBox="1"/>
            <p:nvPr/>
          </p:nvSpPr>
          <p:spPr>
            <a:xfrm>
              <a:off x="0" y="-66675"/>
              <a:ext cx="67960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1746685" y="3683964"/>
            <a:ext cx="15579290" cy="2181101"/>
          </a:xfrm>
          <a:custGeom>
            <a:avLst/>
            <a:gdLst/>
            <a:ahLst/>
            <a:cxnLst/>
            <a:rect l="l" t="t" r="r" b="b"/>
            <a:pathLst>
              <a:path w="15579290" h="2181101">
                <a:moveTo>
                  <a:pt x="0" y="0"/>
                </a:moveTo>
                <a:lnTo>
                  <a:pt x="15579290" y="0"/>
                </a:lnTo>
                <a:lnTo>
                  <a:pt x="15579290" y="2181100"/>
                </a:lnTo>
                <a:lnTo>
                  <a:pt x="0" y="2181100"/>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9210675" y="654035"/>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2" name="TextBox 12"/>
          <p:cNvSpPr txBox="1"/>
          <p:nvPr/>
        </p:nvSpPr>
        <p:spPr>
          <a:xfrm>
            <a:off x="11474797" y="654035"/>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13" name="TextBox 13"/>
          <p:cNvSpPr txBox="1"/>
          <p:nvPr/>
        </p:nvSpPr>
        <p:spPr>
          <a:xfrm>
            <a:off x="579905" y="7774819"/>
            <a:ext cx="13745695" cy="1269578"/>
          </a:xfrm>
          <a:prstGeom prst="rect">
            <a:avLst/>
          </a:prstGeom>
        </p:spPr>
        <p:txBody>
          <a:bodyPr wrap="square" lIns="0" tIns="0" rIns="0" bIns="0" rtlCol="0" anchor="t">
            <a:spAutoFit/>
          </a:bodyPr>
          <a:lstStyle/>
          <a:p>
            <a:pPr algn="just">
              <a:lnSpc>
                <a:spcPts val="9881"/>
              </a:lnSpc>
            </a:pPr>
            <a:r>
              <a:rPr lang="en-US" sz="9593" dirty="0">
                <a:solidFill>
                  <a:srgbClr val="022379"/>
                </a:solidFill>
                <a:latin typeface="Arial"/>
                <a:ea typeface="Arial"/>
                <a:cs typeface="Arial"/>
                <a:sym typeface="Arial"/>
              </a:rPr>
              <a:t>KIẾN TRÚC HỆ THỐNG</a:t>
            </a:r>
          </a:p>
        </p:txBody>
      </p:sp>
      <p:sp>
        <p:nvSpPr>
          <p:cNvPr id="14" name="TextBox 14"/>
          <p:cNvSpPr txBox="1"/>
          <p:nvPr/>
        </p:nvSpPr>
        <p:spPr>
          <a:xfrm rot="-2700000">
            <a:off x="-53572" y="2794134"/>
            <a:ext cx="3044976" cy="981231"/>
          </a:xfrm>
          <a:prstGeom prst="rect">
            <a:avLst/>
          </a:prstGeom>
        </p:spPr>
        <p:txBody>
          <a:bodyPr lIns="0" tIns="0" rIns="0" bIns="0" rtlCol="0" anchor="t">
            <a:spAutoFit/>
          </a:bodyPr>
          <a:lstStyle/>
          <a:p>
            <a:pPr marL="0" lvl="0" indent="0" algn="ctr">
              <a:lnSpc>
                <a:spcPts val="4007"/>
              </a:lnSpc>
              <a:spcBef>
                <a:spcPct val="0"/>
              </a:spcBef>
            </a:pPr>
            <a:r>
              <a:rPr lang="en-US" sz="2862" dirty="0">
                <a:solidFill>
                  <a:schemeClr val="tx2"/>
                </a:solidFill>
                <a:latin typeface="Arial"/>
                <a:ea typeface="Arial"/>
                <a:cs typeface="Arial"/>
                <a:sym typeface="Arial"/>
              </a:rPr>
              <a:t>MODEL SỬ DỤNG</a:t>
            </a:r>
          </a:p>
        </p:txBody>
      </p:sp>
      <p:sp>
        <p:nvSpPr>
          <p:cNvPr id="15" name="TextBox 15"/>
          <p:cNvSpPr txBox="1"/>
          <p:nvPr/>
        </p:nvSpPr>
        <p:spPr>
          <a:xfrm>
            <a:off x="15101000" y="654035"/>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2379"/>
        </a:solidFill>
        <a:effectLst/>
      </p:bgPr>
    </p:bg>
    <p:spTree>
      <p:nvGrpSpPr>
        <p:cNvPr id="1" name=""/>
        <p:cNvGrpSpPr/>
        <p:nvPr/>
      </p:nvGrpSpPr>
      <p:grpSpPr>
        <a:xfrm>
          <a:off x="0" y="0"/>
          <a:ext cx="0" cy="0"/>
          <a:chOff x="0" y="0"/>
          <a:chExt cx="0" cy="0"/>
        </a:xfrm>
      </p:grpSpPr>
      <p:sp>
        <p:nvSpPr>
          <p:cNvPr id="2" name="Freeform 2"/>
          <p:cNvSpPr/>
          <p:nvPr/>
        </p:nvSpPr>
        <p:spPr>
          <a:xfrm>
            <a:off x="-1263405"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3" name="Freeform 3"/>
          <p:cNvSpPr/>
          <p:nvPr/>
        </p:nvSpPr>
        <p:spPr>
          <a:xfrm>
            <a:off x="9144000" y="-157389"/>
            <a:ext cx="10496086" cy="10601779"/>
          </a:xfrm>
          <a:custGeom>
            <a:avLst/>
            <a:gdLst/>
            <a:ahLst/>
            <a:cxnLst/>
            <a:rect l="l" t="t" r="r" b="b"/>
            <a:pathLst>
              <a:path w="10496086" h="10601779">
                <a:moveTo>
                  <a:pt x="0" y="0"/>
                </a:moveTo>
                <a:lnTo>
                  <a:pt x="10496086" y="0"/>
                </a:lnTo>
                <a:lnTo>
                  <a:pt x="10496086" y="10601778"/>
                </a:lnTo>
                <a:lnTo>
                  <a:pt x="0" y="10601778"/>
                </a:lnTo>
                <a:lnTo>
                  <a:pt x="0" y="0"/>
                </a:lnTo>
                <a:close/>
              </a:path>
            </a:pathLst>
          </a:custGeom>
          <a:blipFill>
            <a:blip r:embed="rId2">
              <a:alphaModFix amt="20999"/>
              <a:extLst>
                <a:ext uri="{96DAC541-7B7A-43D3-8B79-37D633B846F1}">
                  <asvg:svgBlip xmlns:asvg="http://schemas.microsoft.com/office/drawing/2016/SVG/main" r:embed="rId3"/>
                </a:ext>
              </a:extLst>
            </a:blip>
            <a:stretch>
              <a:fillRect r="-1006"/>
            </a:stretch>
          </a:blipFill>
        </p:spPr>
        <p:txBody>
          <a:bodyPr/>
          <a:lstStyle/>
          <a:p>
            <a:endParaRPr lang="en-US"/>
          </a:p>
        </p:txBody>
      </p:sp>
      <p:sp>
        <p:nvSpPr>
          <p:cNvPr id="4" name="Freeform 4"/>
          <p:cNvSpPr/>
          <p:nvPr/>
        </p:nvSpPr>
        <p:spPr>
          <a:xfrm>
            <a:off x="9712332" y="3581071"/>
            <a:ext cx="1179462" cy="1219331"/>
          </a:xfrm>
          <a:custGeom>
            <a:avLst/>
            <a:gdLst/>
            <a:ahLst/>
            <a:cxnLst/>
            <a:rect l="l" t="t" r="r" b="b"/>
            <a:pathLst>
              <a:path w="1179462" h="1219331">
                <a:moveTo>
                  <a:pt x="0" y="0"/>
                </a:moveTo>
                <a:lnTo>
                  <a:pt x="1179462" y="0"/>
                </a:lnTo>
                <a:lnTo>
                  <a:pt x="1179462" y="1219331"/>
                </a:lnTo>
                <a:lnTo>
                  <a:pt x="0" y="12193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4226025" y="430875"/>
            <a:ext cx="2791248" cy="653033"/>
            <a:chOff x="0" y="0"/>
            <a:chExt cx="735144" cy="171992"/>
          </a:xfrm>
        </p:grpSpPr>
        <p:sp>
          <p:nvSpPr>
            <p:cNvPr id="6" name="Freeform 6"/>
            <p:cNvSpPr/>
            <p:nvPr/>
          </p:nvSpPr>
          <p:spPr>
            <a:xfrm>
              <a:off x="0" y="0"/>
              <a:ext cx="735144" cy="171992"/>
            </a:xfrm>
            <a:custGeom>
              <a:avLst/>
              <a:gdLst/>
              <a:ahLst/>
              <a:cxnLst/>
              <a:rect l="l" t="t" r="r" b="b"/>
              <a:pathLst>
                <a:path w="735144" h="171992">
                  <a:moveTo>
                    <a:pt x="85996" y="0"/>
                  </a:moveTo>
                  <a:lnTo>
                    <a:pt x="649147" y="0"/>
                  </a:lnTo>
                  <a:cubicBezTo>
                    <a:pt x="671955" y="0"/>
                    <a:pt x="693828" y="9060"/>
                    <a:pt x="709956" y="25188"/>
                  </a:cubicBezTo>
                  <a:cubicBezTo>
                    <a:pt x="726083" y="41315"/>
                    <a:pt x="735144" y="63189"/>
                    <a:pt x="735144" y="85996"/>
                  </a:cubicBezTo>
                  <a:lnTo>
                    <a:pt x="735144" y="85996"/>
                  </a:lnTo>
                  <a:cubicBezTo>
                    <a:pt x="735144" y="108804"/>
                    <a:pt x="726083" y="130677"/>
                    <a:pt x="709956" y="146805"/>
                  </a:cubicBezTo>
                  <a:cubicBezTo>
                    <a:pt x="693828" y="162932"/>
                    <a:pt x="671955" y="171992"/>
                    <a:pt x="649147" y="171992"/>
                  </a:cubicBezTo>
                  <a:lnTo>
                    <a:pt x="85996" y="171992"/>
                  </a:lnTo>
                  <a:cubicBezTo>
                    <a:pt x="63189" y="171992"/>
                    <a:pt x="41315" y="162932"/>
                    <a:pt x="25188" y="146805"/>
                  </a:cubicBezTo>
                  <a:cubicBezTo>
                    <a:pt x="9060" y="130677"/>
                    <a:pt x="0" y="108804"/>
                    <a:pt x="0" y="85996"/>
                  </a:cubicBezTo>
                  <a:lnTo>
                    <a:pt x="0" y="85996"/>
                  </a:lnTo>
                  <a:cubicBezTo>
                    <a:pt x="0" y="63189"/>
                    <a:pt x="9060" y="41315"/>
                    <a:pt x="25188" y="25188"/>
                  </a:cubicBezTo>
                  <a:cubicBezTo>
                    <a:pt x="41315" y="9060"/>
                    <a:pt x="63189" y="0"/>
                    <a:pt x="85996" y="0"/>
                  </a:cubicBezTo>
                  <a:close/>
                </a:path>
              </a:pathLst>
            </a:custGeom>
            <a:solidFill>
              <a:srgbClr val="FF6769"/>
            </a:solidFill>
          </p:spPr>
          <p:txBody>
            <a:bodyPr/>
            <a:lstStyle/>
            <a:p>
              <a:endParaRPr lang="en-US"/>
            </a:p>
          </p:txBody>
        </p:sp>
        <p:sp>
          <p:nvSpPr>
            <p:cNvPr id="7" name="TextBox 7"/>
            <p:cNvSpPr txBox="1"/>
            <p:nvPr/>
          </p:nvSpPr>
          <p:spPr>
            <a:xfrm>
              <a:off x="0" y="-66675"/>
              <a:ext cx="735144" cy="238667"/>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774275" y="4280083"/>
            <a:ext cx="8686348" cy="3376818"/>
          </a:xfrm>
          <a:custGeom>
            <a:avLst/>
            <a:gdLst/>
            <a:ahLst/>
            <a:cxnLst/>
            <a:rect l="l" t="t" r="r" b="b"/>
            <a:pathLst>
              <a:path w="8686348" h="3376818">
                <a:moveTo>
                  <a:pt x="0" y="0"/>
                </a:moveTo>
                <a:lnTo>
                  <a:pt x="8686349" y="0"/>
                </a:lnTo>
                <a:lnTo>
                  <a:pt x="8686349" y="3376818"/>
                </a:lnTo>
                <a:lnTo>
                  <a:pt x="0" y="3376818"/>
                </a:lnTo>
                <a:lnTo>
                  <a:pt x="0" y="0"/>
                </a:lnTo>
                <a:close/>
              </a:path>
            </a:pathLst>
          </a:custGeom>
          <a:blipFill>
            <a:blip r:embed="rId6"/>
            <a:stretch>
              <a:fillRect/>
            </a:stretch>
          </a:blipFill>
        </p:spPr>
        <p:txBody>
          <a:bodyPr/>
          <a:lstStyle/>
          <a:p>
            <a:endParaRPr lang="en-US"/>
          </a:p>
        </p:txBody>
      </p:sp>
      <p:sp>
        <p:nvSpPr>
          <p:cNvPr id="9" name="Freeform 9"/>
          <p:cNvSpPr/>
          <p:nvPr/>
        </p:nvSpPr>
        <p:spPr>
          <a:xfrm>
            <a:off x="11371445" y="4280083"/>
            <a:ext cx="5709161" cy="3483987"/>
          </a:xfrm>
          <a:custGeom>
            <a:avLst/>
            <a:gdLst/>
            <a:ahLst/>
            <a:cxnLst/>
            <a:rect l="l" t="t" r="r" b="b"/>
            <a:pathLst>
              <a:path w="5709161" h="3483987">
                <a:moveTo>
                  <a:pt x="0" y="0"/>
                </a:moveTo>
                <a:lnTo>
                  <a:pt x="5709161" y="0"/>
                </a:lnTo>
                <a:lnTo>
                  <a:pt x="5709161" y="3483987"/>
                </a:lnTo>
                <a:lnTo>
                  <a:pt x="0" y="3483987"/>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853103" y="1315643"/>
            <a:ext cx="11643697" cy="1115690"/>
          </a:xfrm>
          <a:prstGeom prst="rect">
            <a:avLst/>
          </a:prstGeom>
        </p:spPr>
        <p:txBody>
          <a:bodyPr wrap="square" lIns="0" tIns="0" rIns="0" bIns="0" rtlCol="0" anchor="t">
            <a:spAutoFit/>
          </a:bodyPr>
          <a:lstStyle/>
          <a:p>
            <a:pPr algn="just">
              <a:lnSpc>
                <a:spcPts val="8748"/>
              </a:lnSpc>
            </a:pPr>
            <a:r>
              <a:rPr lang="en-US" sz="8494" dirty="0">
                <a:solidFill>
                  <a:srgbClr val="FFD2FF"/>
                </a:solidFill>
                <a:latin typeface="Arial"/>
                <a:ea typeface="Arial"/>
                <a:cs typeface="Arial"/>
                <a:sym typeface="Arial"/>
              </a:rPr>
              <a:t>KẾT QUẢ THỰC HIỆN</a:t>
            </a:r>
          </a:p>
        </p:txBody>
      </p:sp>
      <p:sp>
        <p:nvSpPr>
          <p:cNvPr id="11" name="TextBox 11"/>
          <p:cNvSpPr txBox="1"/>
          <p:nvPr/>
        </p:nvSpPr>
        <p:spPr>
          <a:xfrm>
            <a:off x="1028700" y="3039099"/>
            <a:ext cx="4350093" cy="370840"/>
          </a:xfrm>
          <a:prstGeom prst="rect">
            <a:avLst/>
          </a:prstGeom>
        </p:spPr>
        <p:txBody>
          <a:bodyPr lIns="0" tIns="0" rIns="0" bIns="0" rtlCol="0" anchor="t">
            <a:spAutoFit/>
          </a:bodyPr>
          <a:lstStyle/>
          <a:p>
            <a:pPr algn="just">
              <a:lnSpc>
                <a:spcPts val="2989"/>
              </a:lnSpc>
            </a:pPr>
            <a:r>
              <a:rPr lang="en-US" sz="2299" b="1" spc="-101" dirty="0">
                <a:solidFill>
                  <a:srgbClr val="FFFFFF"/>
                </a:solidFill>
                <a:latin typeface="Poppins Bold"/>
                <a:ea typeface="Poppins Bold"/>
                <a:cs typeface="Poppins Bold"/>
                <a:sym typeface="Poppins Bold"/>
              </a:rPr>
              <a:t>Accuracy  - loss</a:t>
            </a:r>
          </a:p>
        </p:txBody>
      </p:sp>
      <p:sp>
        <p:nvSpPr>
          <p:cNvPr id="12" name="TextBox 12"/>
          <p:cNvSpPr txBox="1"/>
          <p:nvPr/>
        </p:nvSpPr>
        <p:spPr>
          <a:xfrm>
            <a:off x="11479474" y="3210231"/>
            <a:ext cx="4350093" cy="370840"/>
          </a:xfrm>
          <a:prstGeom prst="rect">
            <a:avLst/>
          </a:prstGeom>
        </p:spPr>
        <p:txBody>
          <a:bodyPr lIns="0" tIns="0" rIns="0" bIns="0" rtlCol="0" anchor="t">
            <a:spAutoFit/>
          </a:bodyPr>
          <a:lstStyle/>
          <a:p>
            <a:pPr algn="just">
              <a:lnSpc>
                <a:spcPts val="2989"/>
              </a:lnSpc>
            </a:pPr>
            <a:r>
              <a:rPr lang="en-US" sz="2299" b="1" spc="-101">
                <a:solidFill>
                  <a:srgbClr val="FFFFFF"/>
                </a:solidFill>
                <a:latin typeface="Poppins Bold"/>
                <a:ea typeface="Poppins Bold"/>
                <a:cs typeface="Poppins Bold"/>
                <a:sym typeface="Poppins Bold"/>
              </a:rPr>
              <a:t>Recall</a:t>
            </a:r>
          </a:p>
        </p:txBody>
      </p:sp>
      <p:sp>
        <p:nvSpPr>
          <p:cNvPr id="13" name="TextBox 13"/>
          <p:cNvSpPr txBox="1"/>
          <p:nvPr/>
        </p:nvSpPr>
        <p:spPr>
          <a:xfrm rot="1545513">
            <a:off x="10657140" y="399830"/>
            <a:ext cx="2296055" cy="1209626"/>
          </a:xfrm>
          <a:prstGeom prst="rect">
            <a:avLst/>
          </a:prstGeom>
        </p:spPr>
        <p:txBody>
          <a:bodyPr lIns="0" tIns="0" rIns="0" bIns="0" rtlCol="0" anchor="t">
            <a:spAutoFit/>
          </a:bodyPr>
          <a:lstStyle/>
          <a:p>
            <a:pPr marL="0" lvl="0" indent="0" algn="ctr">
              <a:lnSpc>
                <a:spcPts val="2263"/>
              </a:lnSpc>
              <a:spcBef>
                <a:spcPct val="0"/>
              </a:spcBef>
            </a:pPr>
            <a:r>
              <a:rPr lang="en-US" sz="1616" dirty="0">
                <a:solidFill>
                  <a:srgbClr val="FFFFFF"/>
                </a:solidFill>
                <a:latin typeface="Arial"/>
                <a:ea typeface="Arial"/>
                <a:cs typeface="Arial"/>
                <a:sym typeface="Arial"/>
              </a:rPr>
              <a:t>NO EQUIPMENT? NO PROBLEM!</a:t>
            </a:r>
          </a:p>
        </p:txBody>
      </p:sp>
      <p:sp>
        <p:nvSpPr>
          <p:cNvPr id="14" name="TextBox 14"/>
          <p:cNvSpPr txBox="1"/>
          <p:nvPr/>
        </p:nvSpPr>
        <p:spPr>
          <a:xfrm>
            <a:off x="14354437" y="516759"/>
            <a:ext cx="2224975" cy="720725"/>
          </a:xfrm>
          <a:prstGeom prst="rect">
            <a:avLst/>
          </a:prstGeom>
        </p:spPr>
        <p:txBody>
          <a:bodyPr lIns="0" tIns="0" rIns="0" bIns="0" rtlCol="0" anchor="t">
            <a:spAutoFit/>
          </a:bodyPr>
          <a:lstStyle/>
          <a:p>
            <a:pPr algn="r">
              <a:lnSpc>
                <a:spcPts val="2800"/>
              </a:lnSpc>
            </a:pPr>
            <a:r>
              <a:rPr lang="en-US" sz="2000">
                <a:solidFill>
                  <a:srgbClr val="FFFFFF"/>
                </a:solidFill>
                <a:latin typeface="Poppins"/>
                <a:ea typeface="Poppins"/>
                <a:cs typeface="Poppins"/>
                <a:sym typeface="Poppins"/>
              </a:rPr>
              <a:t>TTNT_22.NH10</a:t>
            </a:r>
          </a:p>
          <a:p>
            <a:pPr marL="0" lvl="0" indent="0" algn="r">
              <a:lnSpc>
                <a:spcPts val="2800"/>
              </a:lnSpc>
              <a:spcBef>
                <a:spcPct val="0"/>
              </a:spcBef>
            </a:pPr>
            <a:endParaRPr lang="en-US" sz="2000">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1147</Words>
  <Application>Microsoft Office PowerPoint</Application>
  <PresentationFormat>Tùy chỉnh</PresentationFormat>
  <Paragraphs>291</Paragraphs>
  <Slides>17</Slides>
  <Notes>0</Notes>
  <HiddenSlides>0</HiddenSlides>
  <MMClips>1</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17</vt:i4>
      </vt:variant>
    </vt:vector>
  </HeadingPairs>
  <TitlesOfParts>
    <vt:vector size="25" baseType="lpstr">
      <vt:lpstr>Arial Bold</vt:lpstr>
      <vt:lpstr>Poppins Bold</vt:lpstr>
      <vt:lpstr>Arial</vt:lpstr>
      <vt:lpstr>Poppins</vt:lpstr>
      <vt:lpstr>Calibri</vt:lpstr>
      <vt:lpstr>Open Sans</vt:lpstr>
      <vt:lpstr>TT Norms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Illustration Modern Exercise Presentation</dc:title>
  <cp:lastModifiedBy>Thanh Nguyễn Phan</cp:lastModifiedBy>
  <cp:revision>6</cp:revision>
  <dcterms:created xsi:type="dcterms:W3CDTF">2006-08-16T00:00:00Z</dcterms:created>
  <dcterms:modified xsi:type="dcterms:W3CDTF">2025-04-09T10:18:27Z</dcterms:modified>
  <dc:identifier>DAGj7wcHDLg</dc:identifier>
</cp:coreProperties>
</file>